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71"/>
  </p:notesMasterIdLst>
  <p:handoutMasterIdLst>
    <p:handoutMasterId r:id="rId72"/>
  </p:handoutMasterIdLst>
  <p:sldIdLst>
    <p:sldId id="256" r:id="rId3"/>
    <p:sldId id="313" r:id="rId4"/>
    <p:sldId id="326" r:id="rId5"/>
    <p:sldId id="534" r:id="rId6"/>
    <p:sldId id="535" r:id="rId7"/>
    <p:sldId id="378" r:id="rId8"/>
    <p:sldId id="380" r:id="rId9"/>
    <p:sldId id="429" r:id="rId10"/>
    <p:sldId id="381" r:id="rId11"/>
    <p:sldId id="382" r:id="rId12"/>
    <p:sldId id="544" r:id="rId13"/>
    <p:sldId id="431" r:id="rId14"/>
    <p:sldId id="432" r:id="rId15"/>
    <p:sldId id="536" r:id="rId16"/>
    <p:sldId id="537" r:id="rId17"/>
    <p:sldId id="538" r:id="rId18"/>
    <p:sldId id="435" r:id="rId19"/>
    <p:sldId id="436" r:id="rId20"/>
    <p:sldId id="437" r:id="rId21"/>
    <p:sldId id="438" r:id="rId22"/>
    <p:sldId id="439" r:id="rId23"/>
    <p:sldId id="440" r:id="rId24"/>
    <p:sldId id="541" r:id="rId25"/>
    <p:sldId id="441" r:id="rId26"/>
    <p:sldId id="442" r:id="rId27"/>
    <p:sldId id="443" r:id="rId28"/>
    <p:sldId id="444" r:id="rId29"/>
    <p:sldId id="539" r:id="rId30"/>
    <p:sldId id="540" r:id="rId31"/>
    <p:sldId id="446" r:id="rId32"/>
    <p:sldId id="447" r:id="rId33"/>
    <p:sldId id="448" r:id="rId34"/>
    <p:sldId id="449" r:id="rId35"/>
    <p:sldId id="450" r:id="rId36"/>
    <p:sldId id="451" r:id="rId37"/>
    <p:sldId id="452" r:id="rId38"/>
    <p:sldId id="453" r:id="rId39"/>
    <p:sldId id="454" r:id="rId40"/>
    <p:sldId id="543" r:id="rId41"/>
    <p:sldId id="455" r:id="rId42"/>
    <p:sldId id="456" r:id="rId43"/>
    <p:sldId id="457" r:id="rId44"/>
    <p:sldId id="458" r:id="rId45"/>
    <p:sldId id="459" r:id="rId46"/>
    <p:sldId id="460" r:id="rId47"/>
    <p:sldId id="461" r:id="rId48"/>
    <p:sldId id="462" r:id="rId49"/>
    <p:sldId id="463" r:id="rId50"/>
    <p:sldId id="464" r:id="rId51"/>
    <p:sldId id="474" r:id="rId52"/>
    <p:sldId id="475" r:id="rId53"/>
    <p:sldId id="476" r:id="rId54"/>
    <p:sldId id="477" r:id="rId55"/>
    <p:sldId id="546" r:id="rId56"/>
    <p:sldId id="478" r:id="rId57"/>
    <p:sldId id="479" r:id="rId58"/>
    <p:sldId id="548" r:id="rId59"/>
    <p:sldId id="480" r:id="rId60"/>
    <p:sldId id="481" r:id="rId61"/>
    <p:sldId id="482" r:id="rId62"/>
    <p:sldId id="483" r:id="rId63"/>
    <p:sldId id="484" r:id="rId64"/>
    <p:sldId id="485" r:id="rId65"/>
    <p:sldId id="486" r:id="rId66"/>
    <p:sldId id="487" r:id="rId67"/>
    <p:sldId id="488" r:id="rId68"/>
    <p:sldId id="489" r:id="rId69"/>
    <p:sldId id="490" r:id="rId70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0" autoAdjust="0"/>
    <p:restoredTop sz="93475" autoAdjust="0"/>
  </p:normalViewPr>
  <p:slideViewPr>
    <p:cSldViewPr>
      <p:cViewPr varScale="1">
        <p:scale>
          <a:sx n="118" d="100"/>
          <a:sy n="118" d="100"/>
        </p:scale>
        <p:origin x="107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8/30/17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931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6728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1792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8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807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122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6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8333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647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583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Shape 6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615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682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5481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971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3228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2730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428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853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Min is 0, max is infinity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92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 is 0, max is infinity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544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956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740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5315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Minima could change</a:t>
            </a:r>
          </a:p>
        </p:txBody>
      </p:sp>
    </p:spTree>
    <p:extLst>
      <p:ext uri="{BB962C8B-B14F-4D97-AF65-F5344CB8AC3E}">
        <p14:creationId xmlns:p14="http://schemas.microsoft.com/office/powerpoint/2010/main" val="11287885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4275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214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894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9316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991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Shape 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9737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0571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Shape 8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1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2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4200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048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098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258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4382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9196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8832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Shape 10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log(C)</a:t>
            </a:r>
          </a:p>
        </p:txBody>
      </p:sp>
    </p:spTree>
    <p:extLst>
      <p:ext uri="{BB962C8B-B14F-4D97-AF65-F5344CB8AC3E}">
        <p14:creationId xmlns:p14="http://schemas.microsoft.com/office/powerpoint/2010/main" val="8306031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6999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897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0312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Shape 1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Shape 1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569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441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226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21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Shape 7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712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91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636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Research at TTI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55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 smtClean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maxpixel.freegreatpicture.com/Play-Wooden-Blocks-Tower-Kindergarten-Child-Toys-1864718" TargetMode="External"/><Relationship Id="rId5" Type="http://schemas.openxmlformats.org/officeDocument/2006/relationships/hyperlink" Target="https://creativecommons.org/publicdomain/zero/1.0/deed.en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hyperlink" Target="https://www.flickr.com/photos/malfet/1428198050" TargetMode="External"/><Relationship Id="rId8" Type="http://schemas.openxmlformats.org/officeDocument/2006/relationships/hyperlink" Target="https://www.flickr.com/photos/malfet/" TargetMode="External"/><Relationship Id="rId9" Type="http://schemas.openxmlformats.org/officeDocument/2006/relationships/hyperlink" Target="https://creativecommons.org/licenses/by/2.0/" TargetMode="External"/><Relationship Id="rId10" Type="http://schemas.openxmlformats.org/officeDocument/2006/relationships/hyperlink" Target="https://sandbox.open.wolframcloud.com/app/objects/26bc9cd9-50a8-42a9-8dbf-7a265d9e79c8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www.flickr.com/photos/malfet/1428198050" TargetMode="External"/><Relationship Id="rId5" Type="http://schemas.openxmlformats.org/officeDocument/2006/relationships/hyperlink" Target="https://www.flickr.com/photos/malfet/" TargetMode="External"/><Relationship Id="rId6" Type="http://schemas.openxmlformats.org/officeDocument/2006/relationships/hyperlink" Target="https://creativecommons.org/licenses/by/2.0/" TargetMode="External"/><Relationship Id="rId7" Type="http://schemas.openxmlformats.org/officeDocument/2006/relationships/hyperlink" Target="https://www.pexels.com/photo/audi-cabriolet-car-red-2568/" TargetMode="External"/><Relationship Id="rId8" Type="http://schemas.openxmlformats.org/officeDocument/2006/relationships/hyperlink" Target="https://creativecommons.org/publicdomain/zero/1.0/" TargetMode="External"/><Relationship Id="rId9" Type="http://schemas.openxmlformats.org/officeDocument/2006/relationships/hyperlink" Target="https://en.wikipedia.org/wiki/File:Red_eyed_tree_frog_edit2.jpg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www.flickr.com/photos/malfet/1428198050" TargetMode="External"/><Relationship Id="rId5" Type="http://schemas.openxmlformats.org/officeDocument/2006/relationships/hyperlink" Target="https://www.flickr.com/photos/malfet/" TargetMode="External"/><Relationship Id="rId6" Type="http://schemas.openxmlformats.org/officeDocument/2006/relationships/hyperlink" Target="https://creativecommons.org/licenses/by/2.0/" TargetMode="External"/><Relationship Id="rId7" Type="http://schemas.openxmlformats.org/officeDocument/2006/relationships/hyperlink" Target="https://www.pexels.com/photo/audi-cabriolet-car-red-2568/" TargetMode="External"/><Relationship Id="rId8" Type="http://schemas.openxmlformats.org/officeDocument/2006/relationships/hyperlink" Target="https://creativecommons.org/publicdomain/zero/1.0/" TargetMode="External"/><Relationship Id="rId9" Type="http://schemas.openxmlformats.org/officeDocument/2006/relationships/hyperlink" Target="https://en.wikipedia.org/wiki/File:Red_eyed_tree_frog_edit2.jpg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8.jpe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45.png"/><Relationship Id="rId6" Type="http://schemas.openxmlformats.org/officeDocument/2006/relationships/image" Target="../media/image36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CS 7643: Deep Learning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Dhruv Batra </a:t>
            </a:r>
          </a:p>
          <a:p>
            <a:r>
              <a:rPr lang="en-US" sz="2800" smtClean="0"/>
              <a:t>Georgia </a:t>
            </a:r>
            <a:r>
              <a:rPr lang="en-US" sz="2800" dirty="0" smtClean="0"/>
              <a:t>Tech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</a:t>
            </a: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Notation + Supervised Learning view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Linear Classifiers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Neural 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Networks</a:t>
            </a:r>
            <a:endParaRPr lang="en-US" sz="2000" dirty="0"/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Modular Design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val 122"/>
          <p:cNvSpPr/>
          <p:nvPr/>
        </p:nvSpPr>
        <p:spPr bwMode="auto">
          <a:xfrm>
            <a:off x="762000" y="1828800"/>
            <a:ext cx="7162800" cy="43434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Reality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102370" y="1397904"/>
            <a:ext cx="1404445" cy="527183"/>
            <a:chOff x="5102370" y="1397904"/>
            <a:chExt cx="1404445" cy="527183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5755873" y="1620028"/>
              <a:ext cx="360214" cy="30505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9262484">
              <a:off x="5102370" y="1397904"/>
              <a:ext cx="1404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Modeling Error</a:t>
              </a:r>
              <a:endParaRPr lang="en-US" sz="1400" dirty="0"/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914400" y="2438400"/>
            <a:ext cx="5334000" cy="3048000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 rot="255972">
            <a:off x="3897994" y="1651888"/>
            <a:ext cx="140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 class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5638800" y="19050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4191000" y="29718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328160" y="1973580"/>
            <a:ext cx="1310640" cy="1104227"/>
            <a:chOff x="4328160" y="1973580"/>
            <a:chExt cx="1310640" cy="1104227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4328160" y="1973580"/>
              <a:ext cx="1310640" cy="1066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183580">
              <a:off x="4553859" y="2554587"/>
              <a:ext cx="102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Estimation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5486400" y="42672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058887" y="3088873"/>
            <a:ext cx="1447600" cy="1198414"/>
            <a:chOff x="4058887" y="3088873"/>
            <a:chExt cx="1447600" cy="1198414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4308073" y="3088873"/>
              <a:ext cx="1198414" cy="11984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697713">
              <a:off x="4058887" y="3608690"/>
              <a:ext cx="1182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Optimization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sp>
        <p:nvSpPr>
          <p:cNvPr id="44" name="Oval 43"/>
          <p:cNvSpPr/>
          <p:nvPr/>
        </p:nvSpPr>
        <p:spPr bwMode="auto">
          <a:xfrm>
            <a:off x="990600" y="3196770"/>
            <a:ext cx="2667000" cy="152763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08" name="Shape 349"/>
          <p:cNvGrpSpPr/>
          <p:nvPr/>
        </p:nvGrpSpPr>
        <p:grpSpPr>
          <a:xfrm>
            <a:off x="1295400" y="457200"/>
            <a:ext cx="838287" cy="3769943"/>
            <a:chOff x="6254796" y="577178"/>
            <a:chExt cx="838287" cy="3769943"/>
          </a:xfrm>
        </p:grpSpPr>
        <p:sp>
          <p:nvSpPr>
            <p:cNvPr id="109" name="Shape 350"/>
            <p:cNvSpPr/>
            <p:nvPr/>
          </p:nvSpPr>
          <p:spPr>
            <a:xfrm>
              <a:off x="6258221" y="3760672"/>
              <a:ext cx="830691" cy="108926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110" name="Shape 351"/>
            <p:cNvSpPr/>
            <p:nvPr/>
          </p:nvSpPr>
          <p:spPr>
            <a:xfrm>
              <a:off x="6258221" y="4238195"/>
              <a:ext cx="830691" cy="108926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</a:p>
          </p:txBody>
        </p:sp>
        <p:sp>
          <p:nvSpPr>
            <p:cNvPr id="111" name="Shape 352"/>
            <p:cNvSpPr/>
            <p:nvPr/>
          </p:nvSpPr>
          <p:spPr>
            <a:xfrm>
              <a:off x="6258221" y="3283150"/>
              <a:ext cx="830691" cy="108926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112" name="Shape 353"/>
            <p:cNvSpPr/>
            <p:nvPr/>
          </p:nvSpPr>
          <p:spPr>
            <a:xfrm>
              <a:off x="6258221" y="2805627"/>
              <a:ext cx="830691" cy="108926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118" name="Shape 354"/>
            <p:cNvSpPr/>
            <p:nvPr/>
          </p:nvSpPr>
          <p:spPr>
            <a:xfrm>
              <a:off x="6256508" y="2006562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124" name="Shape 355"/>
            <p:cNvSpPr/>
            <p:nvPr/>
          </p:nvSpPr>
          <p:spPr>
            <a:xfrm>
              <a:off x="6259046" y="1213875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125" name="Shape 356"/>
            <p:cNvSpPr/>
            <p:nvPr/>
          </p:nvSpPr>
          <p:spPr>
            <a:xfrm>
              <a:off x="6259046" y="577178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</a:p>
          </p:txBody>
        </p:sp>
        <p:sp>
          <p:nvSpPr>
            <p:cNvPr id="127" name="Shape 357"/>
            <p:cNvSpPr/>
            <p:nvPr/>
          </p:nvSpPr>
          <p:spPr>
            <a:xfrm>
              <a:off x="6260696" y="13718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28" name="Shape 358"/>
            <p:cNvSpPr/>
            <p:nvPr/>
          </p:nvSpPr>
          <p:spPr>
            <a:xfrm>
              <a:off x="6258208" y="216319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29" name="Shape 359"/>
            <p:cNvSpPr/>
            <p:nvPr/>
          </p:nvSpPr>
          <p:spPr>
            <a:xfrm>
              <a:off x="6256496" y="31239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</a:p>
          </p:txBody>
        </p:sp>
        <p:sp>
          <p:nvSpPr>
            <p:cNvPr id="130" name="Shape 360"/>
            <p:cNvSpPr/>
            <p:nvPr/>
          </p:nvSpPr>
          <p:spPr>
            <a:xfrm>
              <a:off x="6256496" y="29648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</a:p>
          </p:txBody>
        </p:sp>
        <p:sp>
          <p:nvSpPr>
            <p:cNvPr id="131" name="Shape 361"/>
            <p:cNvSpPr/>
            <p:nvPr/>
          </p:nvSpPr>
          <p:spPr>
            <a:xfrm>
              <a:off x="6256496" y="3601510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</a:p>
          </p:txBody>
        </p:sp>
        <p:sp>
          <p:nvSpPr>
            <p:cNvPr id="132" name="Shape 362"/>
            <p:cNvSpPr/>
            <p:nvPr/>
          </p:nvSpPr>
          <p:spPr>
            <a:xfrm>
              <a:off x="6256496" y="344233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128</a:t>
              </a:r>
            </a:p>
          </p:txBody>
        </p:sp>
        <p:sp>
          <p:nvSpPr>
            <p:cNvPr id="133" name="Shape 363"/>
            <p:cNvSpPr/>
            <p:nvPr/>
          </p:nvSpPr>
          <p:spPr>
            <a:xfrm>
              <a:off x="6256496" y="3919859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</a:p>
          </p:txBody>
        </p:sp>
        <p:sp>
          <p:nvSpPr>
            <p:cNvPr id="134" name="Shape 364"/>
            <p:cNvSpPr/>
            <p:nvPr/>
          </p:nvSpPr>
          <p:spPr>
            <a:xfrm>
              <a:off x="6256496" y="4079033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64</a:t>
              </a:r>
            </a:p>
          </p:txBody>
        </p:sp>
        <p:sp>
          <p:nvSpPr>
            <p:cNvPr id="135" name="Shape 365"/>
            <p:cNvSpPr/>
            <p:nvPr/>
          </p:nvSpPr>
          <p:spPr>
            <a:xfrm>
              <a:off x="6259008" y="168919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36" name="Shape 366"/>
            <p:cNvSpPr/>
            <p:nvPr/>
          </p:nvSpPr>
          <p:spPr>
            <a:xfrm>
              <a:off x="6259008" y="153002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37" name="Shape 367"/>
            <p:cNvSpPr/>
            <p:nvPr/>
          </p:nvSpPr>
          <p:spPr>
            <a:xfrm>
              <a:off x="6262383" y="1848382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38" name="Shape 368"/>
            <p:cNvSpPr/>
            <p:nvPr/>
          </p:nvSpPr>
          <p:spPr>
            <a:xfrm>
              <a:off x="6254808" y="2484411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39" name="Shape 369"/>
            <p:cNvSpPr/>
            <p:nvPr/>
          </p:nvSpPr>
          <p:spPr>
            <a:xfrm>
              <a:off x="6254808" y="2325236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40" name="Shape 370"/>
            <p:cNvSpPr/>
            <p:nvPr/>
          </p:nvSpPr>
          <p:spPr>
            <a:xfrm>
              <a:off x="6258183" y="264359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512</a:t>
              </a:r>
            </a:p>
          </p:txBody>
        </p:sp>
        <p:sp>
          <p:nvSpPr>
            <p:cNvPr id="141" name="Shape 371"/>
            <p:cNvSpPr/>
            <p:nvPr/>
          </p:nvSpPr>
          <p:spPr>
            <a:xfrm>
              <a:off x="6254796" y="895526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</a:p>
          </p:txBody>
        </p:sp>
        <p:sp>
          <p:nvSpPr>
            <p:cNvPr id="142" name="Shape 372"/>
            <p:cNvSpPr/>
            <p:nvPr/>
          </p:nvSpPr>
          <p:spPr>
            <a:xfrm>
              <a:off x="6254796" y="736352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</a:p>
          </p:txBody>
        </p:sp>
        <p:sp>
          <p:nvSpPr>
            <p:cNvPr id="143" name="Shape 373"/>
            <p:cNvSpPr/>
            <p:nvPr/>
          </p:nvSpPr>
          <p:spPr>
            <a:xfrm>
              <a:off x="6254796" y="1054700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</a:p>
          </p:txBody>
        </p:sp>
      </p:grpSp>
      <p:sp>
        <p:nvSpPr>
          <p:cNvPr id="144" name="Shape 379"/>
          <p:cNvSpPr txBox="1"/>
          <p:nvPr/>
        </p:nvSpPr>
        <p:spPr>
          <a:xfrm>
            <a:off x="1273350" y="152396"/>
            <a:ext cx="874800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VGG19</a:t>
            </a:r>
          </a:p>
        </p:txBody>
      </p:sp>
    </p:spTree>
    <p:extLst>
      <p:ext uri="{BB962C8B-B14F-4D97-AF65-F5344CB8AC3E}">
        <p14:creationId xmlns:p14="http://schemas.microsoft.com/office/powerpoint/2010/main" val="404349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Approximation/Modeling Error</a:t>
            </a:r>
          </a:p>
          <a:p>
            <a:pPr lvl="1"/>
            <a:r>
              <a:rPr lang="en-US" dirty="0" smtClean="0"/>
              <a:t>You approximated reality with model</a:t>
            </a:r>
          </a:p>
          <a:p>
            <a:pPr lvl="1"/>
            <a:endParaRPr lang="en-US" dirty="0"/>
          </a:p>
          <a:p>
            <a:r>
              <a:rPr lang="en-US" dirty="0" smtClean="0"/>
              <a:t>Estimation Error</a:t>
            </a:r>
          </a:p>
          <a:p>
            <a:pPr lvl="1"/>
            <a:r>
              <a:rPr lang="en-US" dirty="0" smtClean="0"/>
              <a:t>You tried to learn model with finite data</a:t>
            </a:r>
          </a:p>
          <a:p>
            <a:endParaRPr lang="en-US" dirty="0"/>
          </a:p>
          <a:p>
            <a:r>
              <a:rPr lang="en-US" dirty="0" smtClean="0"/>
              <a:t>Optimization Error</a:t>
            </a:r>
          </a:p>
          <a:p>
            <a:pPr lvl="1"/>
            <a:r>
              <a:rPr lang="en-US" dirty="0" smtClean="0"/>
              <a:t>You were lazy and couldn’t/didn’t optimize to completion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Bayes Error</a:t>
            </a:r>
          </a:p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Reality just sucks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0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/>
        </p:nvSpPr>
        <p:spPr>
          <a:xfrm>
            <a:off x="1129500" y="2604600"/>
            <a:ext cx="6885000" cy="132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046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800" y="1585575"/>
            <a:ext cx="5120400" cy="34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 txBox="1"/>
          <p:nvPr/>
        </p:nvSpPr>
        <p:spPr>
          <a:xfrm>
            <a:off x="3849450" y="4997875"/>
            <a:ext cx="1445100" cy="2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CC0 1.0 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public domain</a:t>
            </a:r>
          </a:p>
        </p:txBody>
      </p:sp>
      <p:sp>
        <p:nvSpPr>
          <p:cNvPr id="650" name="Shape 650"/>
          <p:cNvSpPr txBox="1"/>
          <p:nvPr/>
        </p:nvSpPr>
        <p:spPr>
          <a:xfrm>
            <a:off x="2241450" y="976250"/>
            <a:ext cx="2586600" cy="4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Network</a:t>
            </a:r>
          </a:p>
        </p:txBody>
      </p:sp>
      <p:sp>
        <p:nvSpPr>
          <p:cNvPr id="651" name="Shape 651"/>
          <p:cNvSpPr/>
          <p:nvPr/>
        </p:nvSpPr>
        <p:spPr>
          <a:xfrm>
            <a:off x="4092476" y="1474726"/>
            <a:ext cx="954775" cy="2240099"/>
          </a:xfrm>
          <a:custGeom>
            <a:avLst/>
            <a:gdLst/>
            <a:ahLst/>
            <a:cxnLst/>
            <a:rect l="0" t="0" r="0" b="0"/>
            <a:pathLst>
              <a:path w="38191" h="111935" extrusionOk="0">
                <a:moveTo>
                  <a:pt x="0" y="0"/>
                </a:moveTo>
                <a:cubicBezTo>
                  <a:pt x="5211" y="4554"/>
                  <a:pt x="25312" y="13575"/>
                  <a:pt x="31268" y="27327"/>
                </a:cubicBezTo>
                <a:cubicBezTo>
                  <a:pt x="37223" y="41078"/>
                  <a:pt x="40815" y="68405"/>
                  <a:pt x="35735" y="82507"/>
                </a:cubicBezTo>
                <a:cubicBezTo>
                  <a:pt x="30655" y="96608"/>
                  <a:pt x="6612" y="107030"/>
                  <a:pt x="788" y="111935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652" name="Shape 652"/>
          <p:cNvSpPr txBox="1"/>
          <p:nvPr/>
        </p:nvSpPr>
        <p:spPr>
          <a:xfrm>
            <a:off x="111675" y="2862875"/>
            <a:ext cx="1550400" cy="99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classifiers</a:t>
            </a:r>
          </a:p>
        </p:txBody>
      </p:sp>
      <p:cxnSp>
        <p:nvCxnSpPr>
          <p:cNvPr id="653" name="Shape 653"/>
          <p:cNvCxnSpPr/>
          <p:nvPr/>
        </p:nvCxnSpPr>
        <p:spPr>
          <a:xfrm rot="10800000" flipH="1">
            <a:off x="1537150" y="2814850"/>
            <a:ext cx="1326900" cy="3087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4" name="Shape 654"/>
          <p:cNvCxnSpPr/>
          <p:nvPr/>
        </p:nvCxnSpPr>
        <p:spPr>
          <a:xfrm>
            <a:off x="1662075" y="3515375"/>
            <a:ext cx="840600" cy="2586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55" name="Shape 655"/>
          <p:cNvCxnSpPr/>
          <p:nvPr/>
        </p:nvCxnSpPr>
        <p:spPr>
          <a:xfrm>
            <a:off x="1491150" y="3780450"/>
            <a:ext cx="1024800" cy="453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668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Captioning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24609"/>
          <a:stretch/>
        </p:blipFill>
        <p:spPr>
          <a:xfrm>
            <a:off x="0" y="1295400"/>
            <a:ext cx="9144000" cy="38777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953000" y="4588934"/>
            <a:ext cx="4038600" cy="5334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37649" y="6581001"/>
            <a:ext cx="2747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Image Credit: </a:t>
            </a:r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da-DK" dirty="0" err="1" smtClean="0">
                <a:solidFill>
                  <a:schemeClr val="bg1">
                    <a:lumMod val="65000"/>
                  </a:schemeClr>
                </a:solidFill>
              </a:rPr>
              <a:t>Vinyals</a:t>
            </a:r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 et al. CVPR15]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9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Question Answering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23" name="Picture 22" descr="2007_0049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90" y="1933044"/>
            <a:ext cx="1689810" cy="12673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9" name="Group 98"/>
          <p:cNvGrpSpPr/>
          <p:nvPr/>
        </p:nvGrpSpPr>
        <p:grpSpPr>
          <a:xfrm>
            <a:off x="838200" y="1902023"/>
            <a:ext cx="5867400" cy="1846421"/>
            <a:chOff x="838200" y="1902023"/>
            <a:chExt cx="5867400" cy="1846421"/>
          </a:xfrm>
        </p:grpSpPr>
        <p:grpSp>
          <p:nvGrpSpPr>
            <p:cNvPr id="92" name="Group 91"/>
            <p:cNvGrpSpPr/>
            <p:nvPr/>
          </p:nvGrpSpPr>
          <p:grpSpPr>
            <a:xfrm>
              <a:off x="3310521" y="2510342"/>
              <a:ext cx="1277574" cy="436917"/>
              <a:chOff x="3310521" y="2510342"/>
              <a:chExt cx="1277574" cy="436917"/>
            </a:xfrm>
          </p:grpSpPr>
          <p:sp>
            <p:nvSpPr>
              <p:cNvPr id="36" name="Rectangle 35"/>
              <p:cNvSpPr>
                <a:spLocks noChangeAspect="1"/>
              </p:cNvSpPr>
              <p:nvPr/>
            </p:nvSpPr>
            <p:spPr>
              <a:xfrm>
                <a:off x="4504871" y="2864035"/>
                <a:ext cx="83224" cy="8322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>
                <a:spLocks noChangeAspect="1"/>
              </p:cNvSpPr>
              <p:nvPr/>
            </p:nvSpPr>
            <p:spPr>
              <a:xfrm>
                <a:off x="3310521" y="2510342"/>
                <a:ext cx="124836" cy="1248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/>
              <p:cNvCxnSpPr>
                <a:stCxn id="37" idx="0"/>
                <a:endCxn id="36" idx="0"/>
              </p:cNvCxnSpPr>
              <p:nvPr/>
            </p:nvCxnSpPr>
            <p:spPr>
              <a:xfrm>
                <a:off x="3372939" y="2510342"/>
                <a:ext cx="1173544" cy="35369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3" idx="0"/>
                <a:endCxn id="36" idx="0"/>
              </p:cNvCxnSpPr>
              <p:nvPr/>
            </p:nvCxnSpPr>
            <p:spPr>
              <a:xfrm>
                <a:off x="3580999" y="2718402"/>
                <a:ext cx="965484" cy="145633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3" idx="2"/>
                <a:endCxn id="36" idx="2"/>
              </p:cNvCxnSpPr>
              <p:nvPr/>
            </p:nvCxnSpPr>
            <p:spPr>
              <a:xfrm>
                <a:off x="3580999" y="2843238"/>
                <a:ext cx="965484" cy="104021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>
                <a:spLocks noChangeAspect="1"/>
              </p:cNvSpPr>
              <p:nvPr/>
            </p:nvSpPr>
            <p:spPr>
              <a:xfrm>
                <a:off x="3379874" y="2579695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>
                <a:spLocks noChangeAspect="1"/>
              </p:cNvSpPr>
              <p:nvPr/>
            </p:nvSpPr>
            <p:spPr>
              <a:xfrm>
                <a:off x="3449227" y="2649048"/>
                <a:ext cx="124836" cy="1248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>
                <a:spLocks noChangeAspect="1"/>
              </p:cNvSpPr>
              <p:nvPr/>
            </p:nvSpPr>
            <p:spPr>
              <a:xfrm>
                <a:off x="3518581" y="2718402"/>
                <a:ext cx="124836" cy="12483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solidFill>
                  <a:schemeClr val="tx1"/>
                </a:solidFill>
              </a:ln>
              <a:effectLst>
                <a:glow>
                  <a:schemeClr val="tx1">
                    <a:alpha val="75000"/>
                  </a:schemeClr>
                </a:glow>
                <a:outerShdw blurRad="40000" dist="23000" dir="5400000" rotWithShape="0">
                  <a:srgbClr val="000000">
                    <a:alpha val="35000"/>
                  </a:srgbClr>
                </a:outerShdw>
                <a:softEdge rad="12700"/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Connector 43"/>
              <p:cNvCxnSpPr>
                <a:stCxn id="42" idx="0"/>
                <a:endCxn id="36" idx="0"/>
              </p:cNvCxnSpPr>
              <p:nvPr/>
            </p:nvCxnSpPr>
            <p:spPr>
              <a:xfrm>
                <a:off x="3511645" y="2649048"/>
                <a:ext cx="1034838" cy="214987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41" idx="0"/>
                <a:endCxn id="36" idx="0"/>
              </p:cNvCxnSpPr>
              <p:nvPr/>
            </p:nvCxnSpPr>
            <p:spPr>
              <a:xfrm>
                <a:off x="3442292" y="2579695"/>
                <a:ext cx="1104191" cy="284340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433912" y="2510342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3312033" y="2634958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3314922" y="2512006"/>
                <a:ext cx="208060" cy="209724"/>
              </a:xfrm>
              <a:prstGeom prst="line">
                <a:avLst/>
              </a:prstGeom>
              <a:ln w="952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206"/>
            <p:cNvGrpSpPr/>
            <p:nvPr/>
          </p:nvGrpSpPr>
          <p:grpSpPr>
            <a:xfrm>
              <a:off x="4021151" y="2265098"/>
              <a:ext cx="749014" cy="749014"/>
              <a:chOff x="8773045" y="1214694"/>
              <a:chExt cx="1645920" cy="1645920"/>
            </a:xfrm>
          </p:grpSpPr>
          <p:sp>
            <p:nvSpPr>
              <p:cNvPr id="7" name="Rectangle 6"/>
              <p:cNvSpPr>
                <a:spLocks noChangeAspect="1"/>
              </p:cNvSpPr>
              <p:nvPr/>
            </p:nvSpPr>
            <p:spPr>
              <a:xfrm>
                <a:off x="8773045" y="1214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8925445" y="1367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9077845" y="15194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9230245" y="16718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9382645" y="18242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>
                <a:spLocks noChangeAspect="1"/>
              </p:cNvSpPr>
              <p:nvPr/>
            </p:nvSpPr>
            <p:spPr>
              <a:xfrm>
                <a:off x="9535045" y="19766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>
                <a:spLocks noChangeAspect="1"/>
              </p:cNvSpPr>
              <p:nvPr/>
            </p:nvSpPr>
            <p:spPr>
              <a:xfrm>
                <a:off x="9687445" y="2129094"/>
                <a:ext cx="731520" cy="73152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3276600" y="2327063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>
              <a:spLocks noChangeAspect="1"/>
            </p:cNvSpPr>
            <p:nvPr/>
          </p:nvSpPr>
          <p:spPr>
            <a:xfrm>
              <a:off x="3345953" y="2396416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>
              <a:spLocks noChangeAspect="1"/>
            </p:cNvSpPr>
            <p:nvPr/>
          </p:nvSpPr>
          <p:spPr>
            <a:xfrm>
              <a:off x="3415306" y="2465769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>
              <a:spLocks noChangeAspect="1"/>
            </p:cNvSpPr>
            <p:nvPr/>
          </p:nvSpPr>
          <p:spPr>
            <a:xfrm>
              <a:off x="3484659" y="2535122"/>
              <a:ext cx="416119" cy="41611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211"/>
            <p:cNvGrpSpPr/>
            <p:nvPr/>
          </p:nvGrpSpPr>
          <p:grpSpPr>
            <a:xfrm>
              <a:off x="2133600" y="2119003"/>
              <a:ext cx="1040298" cy="1040298"/>
              <a:chOff x="5572662" y="2317477"/>
              <a:chExt cx="2286000" cy="2286000"/>
            </a:xfrm>
          </p:grpSpPr>
          <p:sp>
            <p:nvSpPr>
              <p:cNvPr id="19" name="Rectangle 18"/>
              <p:cNvSpPr>
                <a:spLocks noChangeAspect="1"/>
              </p:cNvSpPr>
              <p:nvPr/>
            </p:nvSpPr>
            <p:spPr>
              <a:xfrm>
                <a:off x="5572662" y="23174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>
                <a:spLocks noChangeAspect="1"/>
              </p:cNvSpPr>
              <p:nvPr/>
            </p:nvSpPr>
            <p:spPr>
              <a:xfrm>
                <a:off x="5725062" y="24698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>
                <a:spLocks noChangeAspect="1"/>
              </p:cNvSpPr>
              <p:nvPr/>
            </p:nvSpPr>
            <p:spPr>
              <a:xfrm>
                <a:off x="5877462" y="2622277"/>
                <a:ext cx="1828800" cy="18288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>
                <a:spLocks noChangeAspect="1"/>
              </p:cNvSpPr>
              <p:nvPr/>
            </p:nvSpPr>
            <p:spPr>
              <a:xfrm>
                <a:off x="6029862" y="2774677"/>
                <a:ext cx="1828800" cy="18288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Connector 23"/>
            <p:cNvCxnSpPr>
              <a:stCxn id="50" idx="0"/>
              <a:endCxn id="61" idx="2"/>
            </p:cNvCxnSpPr>
            <p:nvPr/>
          </p:nvCxnSpPr>
          <p:spPr>
            <a:xfrm>
              <a:off x="4843481" y="2346326"/>
              <a:ext cx="536371" cy="7463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56" idx="2"/>
              <a:endCxn id="65" idx="3"/>
            </p:cNvCxnSpPr>
            <p:nvPr/>
          </p:nvCxnSpPr>
          <p:spPr>
            <a:xfrm flipV="1">
              <a:off x="5259600" y="2821189"/>
              <a:ext cx="500945" cy="10770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>
              <a:spLocks noChangeAspect="1"/>
            </p:cNvSpPr>
            <p:nvPr/>
          </p:nvSpPr>
          <p:spPr>
            <a:xfrm>
              <a:off x="1464485" y="2398342"/>
              <a:ext cx="208059" cy="208059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0"/>
              <a:endCxn id="29" idx="0"/>
            </p:cNvCxnSpPr>
            <p:nvPr/>
          </p:nvCxnSpPr>
          <p:spPr>
            <a:xfrm>
              <a:off x="1568515" y="2398342"/>
              <a:ext cx="1406337" cy="6241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6" idx="2"/>
              <a:endCxn id="29" idx="2"/>
            </p:cNvCxnSpPr>
            <p:nvPr/>
          </p:nvCxnSpPr>
          <p:spPr>
            <a:xfrm flipV="1">
              <a:off x="1568515" y="2543984"/>
              <a:ext cx="1406337" cy="62417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>
              <a:spLocks noChangeAspect="1"/>
            </p:cNvSpPr>
            <p:nvPr/>
          </p:nvSpPr>
          <p:spPr>
            <a:xfrm>
              <a:off x="2933240" y="2460761"/>
              <a:ext cx="83223" cy="83223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>
              <a:spLocks noChangeAspect="1"/>
            </p:cNvSpPr>
            <p:nvPr/>
          </p:nvSpPr>
          <p:spPr>
            <a:xfrm>
              <a:off x="2464403" y="2874952"/>
              <a:ext cx="166448" cy="166448"/>
            </a:xfrm>
            <a:prstGeom prst="rect">
              <a:avLst/>
            </a:prstGeom>
            <a:solidFill>
              <a:schemeClr val="bg1">
                <a:lumMod val="85000"/>
                <a:alpha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>
              <a:spLocks noChangeAspect="1"/>
            </p:cNvSpPr>
            <p:nvPr/>
          </p:nvSpPr>
          <p:spPr>
            <a:xfrm>
              <a:off x="3552220" y="2801748"/>
              <a:ext cx="83223" cy="83223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1" idx="0"/>
              <a:endCxn id="32" idx="0"/>
            </p:cNvCxnSpPr>
            <p:nvPr/>
          </p:nvCxnSpPr>
          <p:spPr>
            <a:xfrm flipV="1">
              <a:off x="2547627" y="2801748"/>
              <a:ext cx="1046205" cy="73204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1" idx="2"/>
              <a:endCxn id="32" idx="2"/>
            </p:cNvCxnSpPr>
            <p:nvPr/>
          </p:nvCxnSpPr>
          <p:spPr>
            <a:xfrm flipV="1">
              <a:off x="2547627" y="2884971"/>
              <a:ext cx="1046205" cy="156429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226"/>
            <p:cNvGrpSpPr/>
            <p:nvPr/>
          </p:nvGrpSpPr>
          <p:grpSpPr>
            <a:xfrm>
              <a:off x="4760257" y="2346326"/>
              <a:ext cx="582566" cy="582567"/>
              <a:chOff x="11541722" y="1891905"/>
              <a:chExt cx="1280160" cy="1280160"/>
            </a:xfrm>
          </p:grpSpPr>
          <p:sp>
            <p:nvSpPr>
              <p:cNvPr id="50" name="Rectangle 49"/>
              <p:cNvSpPr>
                <a:spLocks noChangeAspect="1"/>
              </p:cNvSpPr>
              <p:nvPr/>
            </p:nvSpPr>
            <p:spPr>
              <a:xfrm>
                <a:off x="11541722" y="1891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>
                <a:spLocks noChangeAspect="1"/>
              </p:cNvSpPr>
              <p:nvPr/>
            </p:nvSpPr>
            <p:spPr>
              <a:xfrm>
                <a:off x="11694122" y="2044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>
                <a:spLocks noChangeAspect="1"/>
              </p:cNvSpPr>
              <p:nvPr/>
            </p:nvSpPr>
            <p:spPr>
              <a:xfrm>
                <a:off x="11846522" y="21967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>
                <a:spLocks noChangeAspect="1"/>
              </p:cNvSpPr>
              <p:nvPr/>
            </p:nvSpPr>
            <p:spPr>
              <a:xfrm>
                <a:off x="11998922" y="23491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>
                <a:spLocks noChangeAspect="1"/>
              </p:cNvSpPr>
              <p:nvPr/>
            </p:nvSpPr>
            <p:spPr>
              <a:xfrm>
                <a:off x="12151322" y="25015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>
                <a:spLocks noChangeAspect="1"/>
              </p:cNvSpPr>
              <p:nvPr/>
            </p:nvSpPr>
            <p:spPr>
              <a:xfrm>
                <a:off x="12303722" y="26539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>
                <a:spLocks noChangeAspect="1"/>
              </p:cNvSpPr>
              <p:nvPr/>
            </p:nvSpPr>
            <p:spPr>
              <a:xfrm>
                <a:off x="12456122" y="2806305"/>
                <a:ext cx="365760" cy="36576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Rectangle 56"/>
            <p:cNvSpPr>
              <a:spLocks noChangeAspect="1"/>
            </p:cNvSpPr>
            <p:nvPr/>
          </p:nvSpPr>
          <p:spPr>
            <a:xfrm>
              <a:off x="4613736" y="2711975"/>
              <a:ext cx="124836" cy="124836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>
              <a:spLocks noChangeAspect="1"/>
            </p:cNvSpPr>
            <p:nvPr/>
          </p:nvSpPr>
          <p:spPr>
            <a:xfrm>
              <a:off x="5263730" y="2779017"/>
              <a:ext cx="62418" cy="62418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>
              <a:stCxn id="57" idx="2"/>
              <a:endCxn id="58" idx="2"/>
            </p:cNvCxnSpPr>
            <p:nvPr/>
          </p:nvCxnSpPr>
          <p:spPr>
            <a:xfrm>
              <a:off x="4676154" y="2836811"/>
              <a:ext cx="618785" cy="4624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7" idx="0"/>
              <a:endCxn id="58" idx="0"/>
            </p:cNvCxnSpPr>
            <p:nvPr/>
          </p:nvCxnSpPr>
          <p:spPr>
            <a:xfrm>
              <a:off x="4676154" y="2711975"/>
              <a:ext cx="618785" cy="670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>
              <a:spLocks noChangeAspect="1"/>
            </p:cNvSpPr>
            <p:nvPr/>
          </p:nvSpPr>
          <p:spPr bwMode="auto">
            <a:xfrm>
              <a:off x="5379852" y="237378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 bwMode="auto">
            <a:xfrm>
              <a:off x="5477011" y="24673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 bwMode="auto">
            <a:xfrm>
              <a:off x="5566507" y="2554008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5657233" y="264350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 bwMode="auto">
            <a:xfrm>
              <a:off x="5746729" y="2740665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66" name="Straight Connector 65"/>
            <p:cNvCxnSpPr>
              <a:stCxn id="56" idx="2"/>
              <a:endCxn id="61" idx="3"/>
            </p:cNvCxnSpPr>
            <p:nvPr/>
          </p:nvCxnSpPr>
          <p:spPr>
            <a:xfrm flipV="1">
              <a:off x="5259600" y="2454312"/>
              <a:ext cx="134068" cy="474581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0" idx="0"/>
              <a:endCxn id="65" idx="2"/>
            </p:cNvCxnSpPr>
            <p:nvPr/>
          </p:nvCxnSpPr>
          <p:spPr>
            <a:xfrm>
              <a:off x="4843481" y="2346326"/>
              <a:ext cx="903248" cy="44150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>
              <a:spLocks noChangeAspect="1"/>
            </p:cNvSpPr>
            <p:nvPr/>
          </p:nvSpPr>
          <p:spPr bwMode="auto">
            <a:xfrm>
              <a:off x="5867400" y="237863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 bwMode="auto">
            <a:xfrm>
              <a:off x="5964559" y="2472172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 bwMode="auto">
            <a:xfrm>
              <a:off x="6054055" y="2558850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 bwMode="auto">
            <a:xfrm>
              <a:off x="6144781" y="264834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 bwMode="auto">
            <a:xfrm>
              <a:off x="6234277" y="2745507"/>
              <a:ext cx="94340" cy="94340"/>
            </a:xfrm>
            <a:prstGeom prst="ellips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12700">
                <a:schemeClr val="bg2">
                  <a:alpha val="75000"/>
                </a:schemeClr>
              </a:glow>
              <a:outerShdw blurRad="50800" dist="38100" dir="2700000" algn="tl" rotWithShape="0">
                <a:schemeClr val="bg2">
                  <a:lumMod val="50000"/>
                  <a:alpha val="43000"/>
                </a:scheme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3" name="Straight Connector 72"/>
            <p:cNvCxnSpPr>
              <a:stCxn id="65" idx="6"/>
              <a:endCxn id="72" idx="2"/>
            </p:cNvCxnSpPr>
            <p:nvPr/>
          </p:nvCxnSpPr>
          <p:spPr>
            <a:xfrm>
              <a:off x="5841069" y="2787835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6"/>
              <a:endCxn id="68" idx="2"/>
            </p:cNvCxnSpPr>
            <p:nvPr/>
          </p:nvCxnSpPr>
          <p:spPr>
            <a:xfrm>
              <a:off x="5474192" y="2420958"/>
              <a:ext cx="393208" cy="4842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61" idx="6"/>
              <a:endCxn id="72" idx="2"/>
            </p:cNvCxnSpPr>
            <p:nvPr/>
          </p:nvCxnSpPr>
          <p:spPr>
            <a:xfrm>
              <a:off x="5474192" y="2420958"/>
              <a:ext cx="760085" cy="371719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65" idx="6"/>
              <a:endCxn id="68" idx="2"/>
            </p:cNvCxnSpPr>
            <p:nvPr/>
          </p:nvCxnSpPr>
          <p:spPr>
            <a:xfrm flipV="1">
              <a:off x="5841069" y="2425800"/>
              <a:ext cx="26331" cy="362035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Left Brace 76"/>
            <p:cNvSpPr/>
            <p:nvPr/>
          </p:nvSpPr>
          <p:spPr bwMode="auto">
            <a:xfrm rot="16200000">
              <a:off x="1585889" y="2521928"/>
              <a:ext cx="104822" cy="16002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073126" y="3409410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</a:t>
              </a:r>
              <a:r>
                <a:rPr lang="en-US" sz="800" dirty="0" smtClean="0"/>
                <a:t>onvolution </a:t>
              </a:r>
              <a:r>
                <a:rPr lang="en-US" sz="800" dirty="0"/>
                <a:t>L</a:t>
              </a:r>
              <a:r>
                <a:rPr lang="en-US" sz="800" dirty="0" smtClean="0"/>
                <a:t>ayer</a:t>
              </a:r>
              <a:br>
                <a:rPr lang="en-US" sz="800" dirty="0" smtClean="0"/>
              </a:br>
              <a:r>
                <a:rPr lang="en-US" sz="800" dirty="0" smtClean="0"/>
                <a:t>+ Non-Linearity</a:t>
              </a:r>
              <a:endParaRPr lang="en-US" sz="800" dirty="0"/>
            </a:p>
          </p:txBody>
        </p:sp>
        <p:sp>
          <p:nvSpPr>
            <p:cNvPr id="79" name="Left Brace 78"/>
            <p:cNvSpPr/>
            <p:nvPr/>
          </p:nvSpPr>
          <p:spPr bwMode="auto">
            <a:xfrm rot="16200000">
              <a:off x="3135043" y="2864828"/>
              <a:ext cx="104822" cy="9144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819400" y="3409890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Pooling </a:t>
              </a:r>
              <a:r>
                <a:rPr lang="en-US" sz="800" dirty="0"/>
                <a:t>L</a:t>
              </a:r>
              <a:r>
                <a:rPr lang="en-US" sz="800" dirty="0" smtClean="0"/>
                <a:t>ayer</a:t>
              </a:r>
              <a:endParaRPr lang="en-US" sz="800" dirty="0"/>
            </a:p>
          </p:txBody>
        </p:sp>
        <p:sp>
          <p:nvSpPr>
            <p:cNvPr id="81" name="Left Brace 80"/>
            <p:cNvSpPr/>
            <p:nvPr/>
          </p:nvSpPr>
          <p:spPr bwMode="auto">
            <a:xfrm rot="16200000">
              <a:off x="4082055" y="2956268"/>
              <a:ext cx="104822" cy="73152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57600" y="3409890"/>
              <a:ext cx="10182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Convolution Layer</a:t>
              </a:r>
              <a:br>
                <a:rPr lang="en-US" sz="800" dirty="0"/>
              </a:br>
              <a:r>
                <a:rPr lang="en-US" sz="800" dirty="0"/>
                <a:t>+ Non-Linearity</a:t>
              </a:r>
            </a:p>
          </p:txBody>
        </p:sp>
        <p:sp>
          <p:nvSpPr>
            <p:cNvPr id="83" name="Left Brace 82"/>
            <p:cNvSpPr/>
            <p:nvPr/>
          </p:nvSpPr>
          <p:spPr bwMode="auto">
            <a:xfrm rot="16200000">
              <a:off x="4867188" y="3001988"/>
              <a:ext cx="104822" cy="64008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597157" y="3409890"/>
              <a:ext cx="8130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Pooling Layer</a:t>
              </a:r>
            </a:p>
          </p:txBody>
        </p:sp>
        <p:sp>
          <p:nvSpPr>
            <p:cNvPr id="85" name="Left Brace 84"/>
            <p:cNvSpPr/>
            <p:nvPr/>
          </p:nvSpPr>
          <p:spPr bwMode="auto">
            <a:xfrm rot="16200000">
              <a:off x="5844950" y="2819108"/>
              <a:ext cx="104822" cy="100584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18107" y="3410522"/>
              <a:ext cx="11721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Fully-Connected MLP</a:t>
              </a:r>
              <a:endParaRPr lang="en-US" sz="800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486840" y="1902023"/>
              <a:ext cx="12187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4096-dim</a:t>
              </a:r>
              <a:endParaRPr lang="en-US" sz="1400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207532" y="1371600"/>
            <a:ext cx="4135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           Embedding (</a:t>
            </a:r>
            <a:r>
              <a:rPr lang="en-US" sz="2400" dirty="0" err="1" smtClean="0">
                <a:solidFill>
                  <a:schemeClr val="accent1"/>
                </a:solidFill>
              </a:rPr>
              <a:t>VGGNet</a:t>
            </a:r>
            <a:r>
              <a:rPr lang="en-US" sz="2400" dirty="0" smtClean="0">
                <a:solidFill>
                  <a:schemeClr val="accent1"/>
                </a:solidFill>
              </a:rPr>
              <a:t>)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146" y="4186535"/>
            <a:ext cx="43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                 Embedding (LSTM)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867400" y="2209800"/>
            <a:ext cx="533400" cy="914400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1312" y="1371600"/>
            <a:ext cx="1040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Image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17260" y="4182070"/>
            <a:ext cx="1416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Question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838200" y="4648200"/>
            <a:ext cx="553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“How   many   horses    are      in       this     image?”</a:t>
            </a:r>
            <a:endParaRPr lang="en-US" sz="18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990600" y="5181600"/>
            <a:ext cx="4953000" cy="990600"/>
            <a:chOff x="990600" y="5181600"/>
            <a:chExt cx="4953000" cy="990600"/>
          </a:xfrm>
        </p:grpSpPr>
        <p:sp>
          <p:nvSpPr>
            <p:cNvPr id="115" name="Rectangle 114"/>
            <p:cNvSpPr/>
            <p:nvPr/>
          </p:nvSpPr>
          <p:spPr bwMode="auto">
            <a:xfrm>
              <a:off x="99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175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2514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3276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4038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5562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4800600" y="5181600"/>
              <a:ext cx="3810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122" name="Straight Arrow Connector 121"/>
            <p:cNvCxnSpPr>
              <a:stCxn id="115" idx="3"/>
              <a:endCxn id="116" idx="1"/>
            </p:cNvCxnSpPr>
            <p:nvPr/>
          </p:nvCxnSpPr>
          <p:spPr bwMode="auto">
            <a:xfrm>
              <a:off x="137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16" idx="3"/>
              <a:endCxn id="117" idx="1"/>
            </p:cNvCxnSpPr>
            <p:nvPr/>
          </p:nvCxnSpPr>
          <p:spPr bwMode="auto">
            <a:xfrm>
              <a:off x="2133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17" idx="3"/>
              <a:endCxn id="118" idx="1"/>
            </p:cNvCxnSpPr>
            <p:nvPr/>
          </p:nvCxnSpPr>
          <p:spPr bwMode="auto">
            <a:xfrm>
              <a:off x="2895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118" idx="3"/>
              <a:endCxn id="119" idx="1"/>
            </p:cNvCxnSpPr>
            <p:nvPr/>
          </p:nvCxnSpPr>
          <p:spPr bwMode="auto">
            <a:xfrm>
              <a:off x="3657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19" idx="3"/>
              <a:endCxn id="121" idx="1"/>
            </p:cNvCxnSpPr>
            <p:nvPr/>
          </p:nvCxnSpPr>
          <p:spPr bwMode="auto">
            <a:xfrm>
              <a:off x="4419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1" idx="3"/>
              <a:endCxn id="120" idx="1"/>
            </p:cNvCxnSpPr>
            <p:nvPr/>
          </p:nvCxnSpPr>
          <p:spPr bwMode="auto">
            <a:xfrm>
              <a:off x="5181600" y="5676900"/>
              <a:ext cx="38100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943600" y="1219200"/>
            <a:ext cx="3218228" cy="4457700"/>
            <a:chOff x="5943600" y="1219200"/>
            <a:chExt cx="3218228" cy="4457700"/>
          </a:xfrm>
        </p:grpSpPr>
        <p:sp>
          <p:nvSpPr>
            <p:cNvPr id="109" name="Right Arrow 108"/>
            <p:cNvSpPr/>
            <p:nvPr/>
          </p:nvSpPr>
          <p:spPr bwMode="auto">
            <a:xfrm rot="1011734">
              <a:off x="6485833" y="2706227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0" name="Right Arrow 109"/>
            <p:cNvSpPr/>
            <p:nvPr/>
          </p:nvSpPr>
          <p:spPr bwMode="auto">
            <a:xfrm rot="20442843">
              <a:off x="6487431" y="3696262"/>
              <a:ext cx="822960" cy="18288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2667000"/>
              <a:ext cx="1818409" cy="1600200"/>
            </a:xfrm>
            <a:prstGeom prst="rect">
              <a:avLst/>
            </a:prstGeom>
          </p:spPr>
        </p:pic>
        <p:sp>
          <p:nvSpPr>
            <p:cNvPr id="113" name="TextBox 112"/>
            <p:cNvSpPr txBox="1"/>
            <p:nvPr/>
          </p:nvSpPr>
          <p:spPr>
            <a:xfrm>
              <a:off x="6781800" y="1219200"/>
              <a:ext cx="238002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Neural Network </a:t>
              </a:r>
              <a:br>
                <a:rPr lang="en-US" sz="2000" dirty="0" smtClean="0"/>
              </a:br>
              <a:r>
                <a:rPr lang="en-US" sz="2000" dirty="0" err="1" smtClean="0"/>
                <a:t>Softmax</a:t>
              </a:r>
              <a:r>
                <a:rPr lang="en-US" sz="2000" dirty="0" smtClean="0"/>
                <a:t> </a:t>
              </a:r>
              <a:br>
                <a:rPr lang="en-US" sz="2000" dirty="0" smtClean="0"/>
              </a:br>
              <a:r>
                <a:rPr lang="en-US" sz="2000" dirty="0" smtClean="0"/>
                <a:t>over top K answers</a:t>
              </a:r>
            </a:p>
          </p:txBody>
        </p:sp>
        <p:cxnSp>
          <p:nvCxnSpPr>
            <p:cNvPr id="128" name="Curved Connector 127"/>
            <p:cNvCxnSpPr>
              <a:stCxn id="120" idx="3"/>
            </p:cNvCxnSpPr>
            <p:nvPr/>
          </p:nvCxnSpPr>
          <p:spPr bwMode="auto">
            <a:xfrm flipV="1">
              <a:off x="5943600" y="3923607"/>
              <a:ext cx="566922" cy="175329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155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10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answ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3900" y="2312504"/>
            <a:ext cx="1631872" cy="1014279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  <a:prstGeom prst="rect">
            <a:avLst/>
          </a:prstGeom>
        </p:spPr>
        <p:txBody>
          <a:bodyPr/>
          <a:lstStyle>
            <a:lvl1pPr algn="l">
              <a:defRPr sz="4000"/>
            </a:lvl1pPr>
          </a:lstStyle>
          <a:p>
            <a:pPr algn="ctr"/>
            <a:r>
              <a:rPr lang="en-US" dirty="0"/>
              <a:t>Visual </a:t>
            </a:r>
            <a:r>
              <a:rPr lang="en-US" dirty="0" smtClean="0"/>
              <a:t>Dialog</a:t>
            </a:r>
            <a:endParaRPr dirty="0"/>
          </a:p>
        </p:txBody>
      </p:sp>
      <p:pic>
        <p:nvPicPr>
          <p:cNvPr id="346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4632" y="1673492"/>
            <a:ext cx="1832598" cy="1518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ques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6773" y="3001823"/>
            <a:ext cx="1832598" cy="943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histor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1" y="3797140"/>
            <a:ext cx="1832598" cy="1337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cn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62919" y="1870697"/>
            <a:ext cx="943651" cy="9436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q_lst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3989" y="2987018"/>
            <a:ext cx="943651" cy="721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h_lst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853989" y="3907589"/>
            <a:ext cx="943651" cy="7211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qhi_vector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697901" y="2065801"/>
            <a:ext cx="2808673" cy="2581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qhi_vector_2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69343" y="2171605"/>
            <a:ext cx="2705781" cy="23697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decoder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765783" y="2379728"/>
            <a:ext cx="2055841" cy="721112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>
            <a:spLocks noGrp="1"/>
          </p:cNvSpPr>
          <p:nvPr>
            <p:ph type="body" sz="quarter" idx="1"/>
          </p:nvPr>
        </p:nvSpPr>
        <p:spPr>
          <a:xfrm>
            <a:off x="452579" y="5422304"/>
            <a:ext cx="8238843" cy="98857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r>
              <a:t>Late Fusion Encoder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11331" y="6581001"/>
            <a:ext cx="2000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Slide Credit: </a:t>
            </a:r>
            <a:r>
              <a:rPr lang="da-DK" dirty="0" err="1" smtClean="0">
                <a:solidFill>
                  <a:schemeClr val="bg1">
                    <a:lumMod val="65000"/>
                  </a:schemeClr>
                </a:solidFill>
              </a:rPr>
              <a:t>Abhishek</a:t>
            </a:r>
            <a:r>
              <a:rPr lang="da-DK" dirty="0" smtClean="0">
                <a:solidFill>
                  <a:schemeClr val="bg1">
                    <a:lumMod val="65000"/>
                  </a:schemeClr>
                </a:solidFill>
              </a:rPr>
              <a:t> Das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 txBox="1"/>
          <p:nvPr/>
        </p:nvSpPr>
        <p:spPr>
          <a:xfrm>
            <a:off x="5138325" y="2595000"/>
            <a:ext cx="3353100" cy="16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50,000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training images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each image is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b="1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10,000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images.</a:t>
            </a:r>
          </a:p>
        </p:txBody>
      </p:sp>
      <p:pic>
        <p:nvPicPr>
          <p:cNvPr id="688" name="Shape 6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96" y="1564625"/>
            <a:ext cx="4786126" cy="35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/>
              <a:t>Recall CIFAR10</a:t>
            </a:r>
            <a:endParaRPr lang="en-US" dirty="0"/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940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Shape 695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698" name="Shape 698"/>
          <p:cNvCxnSpPr>
            <a:endCxn id="697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9" name="Shape 699"/>
          <p:cNvCxnSpPr>
            <a:endCxn id="697" idx="2"/>
          </p:cNvCxnSpPr>
          <p:nvPr/>
        </p:nvCxnSpPr>
        <p:spPr>
          <a:xfrm rot="10800000">
            <a:off x="4121250" y="3400100"/>
            <a:ext cx="0" cy="55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01" name="Shape 701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02" name="Shape 702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-35875" y="368292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" dirty="0"/>
              <a:t>Parametric </a:t>
            </a:r>
            <a:r>
              <a:rPr lang="en" dirty="0" smtClean="0"/>
              <a:t>Approach</a:t>
            </a:r>
            <a:endParaRPr lang="en-US" dirty="0"/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0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Shape 71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16" name="Shape 716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717" name="Shape 717"/>
          <p:cNvCxnSpPr>
            <a:endCxn id="716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8" name="Shape 718"/>
          <p:cNvCxnSpPr>
            <a:stCxn id="715" idx="0"/>
            <a:endCxn id="716" idx="2"/>
          </p:cNvCxnSpPr>
          <p:nvPr/>
        </p:nvCxnSpPr>
        <p:spPr>
          <a:xfrm rot="10800000">
            <a:off x="4121250" y="3400206"/>
            <a:ext cx="0" cy="472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19" name="Shape 719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20" name="Shape 720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-35875" y="368292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2769000" y="1731575"/>
            <a:ext cx="27045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" dirty="0"/>
              <a:t>Parametric </a:t>
            </a:r>
            <a:r>
              <a:rPr lang="en" dirty="0" smtClean="0"/>
              <a:t>Approach</a:t>
            </a:r>
            <a:r>
              <a:rPr lang="en-US" dirty="0" smtClean="0"/>
              <a:t>: Linear Classifier</a:t>
            </a:r>
            <a:endParaRPr lang="en-US" dirty="0"/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37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Administrativia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that the dust has settled</a:t>
            </a:r>
          </a:p>
          <a:p>
            <a:pPr lvl="1"/>
            <a:r>
              <a:rPr lang="en-US" dirty="0" smtClean="0"/>
              <a:t>Nearly everyone who submitted HW0 was added to class from waitlist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Canvas </a:t>
            </a:r>
            <a:endParaRPr lang="en-US" dirty="0"/>
          </a:p>
          <a:p>
            <a:pPr lvl="1"/>
            <a:r>
              <a:rPr lang="en-US" dirty="0"/>
              <a:t>Anybody not have access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HW0</a:t>
            </a:r>
            <a:endParaRPr lang="en-US" dirty="0"/>
          </a:p>
          <a:p>
            <a:pPr lvl="1"/>
            <a:r>
              <a:rPr lang="en-US" dirty="0" smtClean="0"/>
              <a:t>People who were on waitlist, your HW0 scores will be uploaded soon. </a:t>
            </a:r>
          </a:p>
          <a:p>
            <a:pPr lvl="1"/>
            <a:r>
              <a:rPr lang="en-US" dirty="0" smtClean="0"/>
              <a:t>Remember, doesn’t count towards final grade. </a:t>
            </a:r>
          </a:p>
          <a:p>
            <a:pPr lvl="1"/>
            <a:r>
              <a:rPr lang="en-US" dirty="0" smtClean="0"/>
              <a:t>Self-assessment tool.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Shape 729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Shape 730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734" name="Shape 734"/>
          <p:cNvCxnSpPr>
            <a:endCxn id="733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5" name="Shape 735"/>
          <p:cNvCxnSpPr>
            <a:stCxn id="732" idx="0"/>
            <a:endCxn id="733" idx="2"/>
          </p:cNvCxnSpPr>
          <p:nvPr/>
        </p:nvCxnSpPr>
        <p:spPr>
          <a:xfrm rot="10800000">
            <a:off x="4121250" y="3400206"/>
            <a:ext cx="0" cy="472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6" name="Shape 736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38" name="Shape 738"/>
          <p:cNvSpPr txBox="1"/>
          <p:nvPr/>
        </p:nvSpPr>
        <p:spPr>
          <a:xfrm>
            <a:off x="-35875" y="3682925"/>
            <a:ext cx="3018300" cy="8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39" name="Shape 739"/>
          <p:cNvSpPr txBox="1"/>
          <p:nvPr/>
        </p:nvSpPr>
        <p:spPr>
          <a:xfrm>
            <a:off x="2769000" y="1731575"/>
            <a:ext cx="27045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</a:t>
            </a:r>
          </a:p>
        </p:txBody>
      </p:sp>
      <p:sp>
        <p:nvSpPr>
          <p:cNvPr id="740" name="Shape 740"/>
          <p:cNvSpPr/>
          <p:nvPr/>
        </p:nvSpPr>
        <p:spPr>
          <a:xfrm>
            <a:off x="5045828" y="1990150"/>
            <a:ext cx="223200" cy="31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Shape 741"/>
          <p:cNvSpPr txBox="1"/>
          <p:nvPr/>
        </p:nvSpPr>
        <p:spPr>
          <a:xfrm>
            <a:off x="3040475" y="23655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742" name="Shape 742"/>
          <p:cNvSpPr/>
          <p:nvPr/>
        </p:nvSpPr>
        <p:spPr>
          <a:xfrm>
            <a:off x="2718550" y="1858900"/>
            <a:ext cx="1436100" cy="57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Shape 743"/>
          <p:cNvSpPr txBox="1"/>
          <p:nvPr/>
        </p:nvSpPr>
        <p:spPr>
          <a:xfrm>
            <a:off x="4069200" y="23661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10x3072</a:t>
            </a:r>
          </a:p>
        </p:txBody>
      </p:sp>
      <p:sp>
        <p:nvSpPr>
          <p:cNvPr id="744" name="Shape 744"/>
          <p:cNvSpPr/>
          <p:nvPr/>
        </p:nvSpPr>
        <p:spPr>
          <a:xfrm>
            <a:off x="4545750" y="18704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Shape 745"/>
          <p:cNvSpPr txBox="1"/>
          <p:nvPr/>
        </p:nvSpPr>
        <p:spPr>
          <a:xfrm>
            <a:off x="4764677" y="1422586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3072x1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" dirty="0"/>
              <a:t>Parametric </a:t>
            </a:r>
            <a:r>
              <a:rPr lang="en" dirty="0" smtClean="0"/>
              <a:t>Approach</a:t>
            </a:r>
            <a:r>
              <a:rPr lang="en-US" dirty="0" smtClean="0"/>
              <a:t>: Linear Classifier</a:t>
            </a:r>
            <a:endParaRPr lang="en-US" dirty="0"/>
          </a:p>
        </p:txBody>
      </p:sp>
      <p:sp>
        <p:nvSpPr>
          <p:cNvPr id="2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376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473012" y="2524100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 txBox="1"/>
          <p:nvPr/>
        </p:nvSpPr>
        <p:spPr>
          <a:xfrm>
            <a:off x="535062" y="2034875"/>
            <a:ext cx="1053300" cy="48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</a:p>
        </p:txBody>
      </p:sp>
      <p:sp>
        <p:nvSpPr>
          <p:cNvPr id="754" name="Shape 754"/>
          <p:cNvSpPr txBox="1"/>
          <p:nvPr/>
        </p:nvSpPr>
        <p:spPr>
          <a:xfrm>
            <a:off x="3255325" y="4495456"/>
            <a:ext cx="1926000" cy="56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 weights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3696750" y="3872706"/>
            <a:ext cx="849000" cy="7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56" name="Shape 756"/>
          <p:cNvSpPr txBox="1"/>
          <p:nvPr/>
        </p:nvSpPr>
        <p:spPr>
          <a:xfrm>
            <a:off x="3439650" y="2801000"/>
            <a:ext cx="1363200" cy="59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en" sz="30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cxnSp>
        <p:nvCxnSpPr>
          <p:cNvPr id="757" name="Shape 757"/>
          <p:cNvCxnSpPr>
            <a:endCxn id="756" idx="1"/>
          </p:cNvCxnSpPr>
          <p:nvPr/>
        </p:nvCxnSpPr>
        <p:spPr>
          <a:xfrm>
            <a:off x="1819650" y="3100550"/>
            <a:ext cx="16200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8" name="Shape 758"/>
          <p:cNvCxnSpPr>
            <a:stCxn id="755" idx="0"/>
            <a:endCxn id="756" idx="2"/>
          </p:cNvCxnSpPr>
          <p:nvPr/>
        </p:nvCxnSpPr>
        <p:spPr>
          <a:xfrm rot="10800000">
            <a:off x="4121250" y="3400206"/>
            <a:ext cx="0" cy="4725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9" name="Shape 759"/>
          <p:cNvCxnSpPr/>
          <p:nvPr/>
        </p:nvCxnSpPr>
        <p:spPr>
          <a:xfrm>
            <a:off x="4652275" y="3100550"/>
            <a:ext cx="1240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0" name="Shape 760"/>
          <p:cNvSpPr txBox="1"/>
          <p:nvPr/>
        </p:nvSpPr>
        <p:spPr>
          <a:xfrm>
            <a:off x="6076300" y="2679975"/>
            <a:ext cx="2915100" cy="11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numbers giving class scores</a:t>
            </a:r>
          </a:p>
        </p:txBody>
      </p:sp>
      <p:sp>
        <p:nvSpPr>
          <p:cNvPr id="761" name="Shape 761"/>
          <p:cNvSpPr txBox="1"/>
          <p:nvPr/>
        </p:nvSpPr>
        <p:spPr>
          <a:xfrm>
            <a:off x="-35875" y="3682925"/>
            <a:ext cx="3328800" cy="126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sp>
        <p:nvSpPr>
          <p:cNvPr id="762" name="Shape 762"/>
          <p:cNvSpPr txBox="1"/>
          <p:nvPr/>
        </p:nvSpPr>
        <p:spPr>
          <a:xfrm>
            <a:off x="2769000" y="17315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sp>
        <p:nvSpPr>
          <p:cNvPr id="763" name="Shape 763"/>
          <p:cNvSpPr/>
          <p:nvPr/>
        </p:nvSpPr>
        <p:spPr>
          <a:xfrm>
            <a:off x="5045828" y="1990150"/>
            <a:ext cx="223200" cy="3102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4764677" y="1422586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3072x1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3040475" y="23655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766" name="Shape 766"/>
          <p:cNvSpPr/>
          <p:nvPr/>
        </p:nvSpPr>
        <p:spPr>
          <a:xfrm>
            <a:off x="2718550" y="1858900"/>
            <a:ext cx="1436100" cy="572700"/>
          </a:xfrm>
          <a:prstGeom prst="rect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Shape 767"/>
          <p:cNvSpPr txBox="1"/>
          <p:nvPr/>
        </p:nvSpPr>
        <p:spPr>
          <a:xfrm>
            <a:off x="4069200" y="2366187"/>
            <a:ext cx="1436100" cy="3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10x3072</a:t>
            </a:r>
          </a:p>
        </p:txBody>
      </p:sp>
      <p:sp>
        <p:nvSpPr>
          <p:cNvPr id="768" name="Shape 768"/>
          <p:cNvSpPr/>
          <p:nvPr/>
        </p:nvSpPr>
        <p:spPr>
          <a:xfrm>
            <a:off x="4545750" y="18704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5676925" y="1871775"/>
            <a:ext cx="483000" cy="4578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Shape 770"/>
          <p:cNvSpPr txBox="1"/>
          <p:nvPr/>
        </p:nvSpPr>
        <p:spPr>
          <a:xfrm>
            <a:off x="6203550" y="1894600"/>
            <a:ext cx="1436100" cy="45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10x1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" dirty="0"/>
              <a:t>Parametric </a:t>
            </a:r>
            <a:r>
              <a:rPr lang="en" dirty="0" smtClean="0"/>
              <a:t>Approach</a:t>
            </a:r>
            <a:r>
              <a:rPr lang="en-US" dirty="0" smtClean="0"/>
              <a:t>: Linear Classifier</a:t>
            </a:r>
            <a:endParaRPr lang="en-US" dirty="0"/>
          </a:p>
        </p:txBody>
      </p:sp>
      <p:sp>
        <p:nvSpPr>
          <p:cNvPr id="2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28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/>
          <p:nvPr/>
        </p:nvSpPr>
        <p:spPr>
          <a:xfrm>
            <a:off x="28875" y="903750"/>
            <a:ext cx="9115200" cy="49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with an image with 4 pixels, and 3 classes (</a:t>
            </a:r>
            <a:r>
              <a:rPr lang="en" sz="2400" kern="0">
                <a:solidFill>
                  <a:srgbClr val="B45F06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2400" kern="0">
                <a:solidFill>
                  <a:srgbClr val="351C75"/>
                </a:solidFill>
                <a:latin typeface="Arial"/>
                <a:ea typeface="Arial"/>
                <a:cs typeface="Arial"/>
                <a:sym typeface="Arial"/>
              </a:rPr>
              <a:t>dog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" sz="24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ship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graphicFrame>
        <p:nvGraphicFramePr>
          <p:cNvPr id="777" name="Shape 777"/>
          <p:cNvGraphicFramePr/>
          <p:nvPr/>
        </p:nvGraphicFramePr>
        <p:xfrm>
          <a:off x="1951750" y="2661876"/>
          <a:ext cx="247380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/>
                <a:gridCol w="618450"/>
                <a:gridCol w="618450"/>
                <a:gridCol w="618450"/>
              </a:tblGrid>
              <a:tr h="586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0.2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-0.5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0.1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2.0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1.5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1.3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2.1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0.0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0.25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0.2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-0.3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78" name="Shape 778"/>
          <p:cNvSpPr txBox="1"/>
          <p:nvPr/>
        </p:nvSpPr>
        <p:spPr>
          <a:xfrm>
            <a:off x="2825800" y="4365800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227275" y="409535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</a:p>
        </p:txBody>
      </p:sp>
      <p:graphicFrame>
        <p:nvGraphicFramePr>
          <p:cNvPr id="780" name="Shape 780"/>
          <p:cNvGraphicFramePr/>
          <p:nvPr/>
        </p:nvGraphicFramePr>
        <p:xfrm>
          <a:off x="4649400" y="2368462"/>
          <a:ext cx="618450" cy="2347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/>
              </a:tblGrid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231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1" name="Shape 781"/>
          <p:cNvGraphicFramePr/>
          <p:nvPr/>
        </p:nvGraphicFramePr>
        <p:xfrm>
          <a:off x="202675" y="2837200"/>
          <a:ext cx="1236900" cy="1173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/>
                <a:gridCol w="618450"/>
              </a:tblGrid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56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231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82" name="Shape 782"/>
          <p:cNvPicPr preferRelativeResize="0"/>
          <p:nvPr/>
        </p:nvPicPr>
        <p:blipFill rotWithShape="1">
          <a:blip r:embed="rId3">
            <a:alphaModFix amt="56000"/>
          </a:blip>
          <a:srcRect l="13919" t="13185" b="34052"/>
          <a:stretch/>
        </p:blipFill>
        <p:spPr>
          <a:xfrm>
            <a:off x="135516" y="2752700"/>
            <a:ext cx="1371199" cy="1342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3" name="Shape 783"/>
          <p:cNvCxnSpPr>
            <a:stCxn id="782" idx="0"/>
          </p:cNvCxnSpPr>
          <p:nvPr/>
        </p:nvCxnSpPr>
        <p:spPr>
          <a:xfrm rot="-5400000">
            <a:off x="1611915" y="1248800"/>
            <a:ext cx="713100" cy="2294700"/>
          </a:xfrm>
          <a:prstGeom prst="bent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784" name="Shape 784"/>
          <p:cNvCxnSpPr/>
          <p:nvPr/>
        </p:nvCxnSpPr>
        <p:spPr>
          <a:xfrm>
            <a:off x="3090425" y="2039700"/>
            <a:ext cx="1869600" cy="330600"/>
          </a:xfrm>
          <a:prstGeom prst="bentConnector3">
            <a:avLst>
              <a:gd name="adj1" fmla="val 9931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85" name="Shape 785"/>
          <p:cNvSpPr txBox="1"/>
          <p:nvPr/>
        </p:nvSpPr>
        <p:spPr>
          <a:xfrm>
            <a:off x="1725125" y="1646100"/>
            <a:ext cx="2294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Stretch pixels into column</a:t>
            </a:r>
          </a:p>
        </p:txBody>
      </p:sp>
      <p:graphicFrame>
        <p:nvGraphicFramePr>
          <p:cNvPr id="786" name="Shape 786"/>
          <p:cNvGraphicFramePr/>
          <p:nvPr/>
        </p:nvGraphicFramePr>
        <p:xfrm>
          <a:off x="5688750" y="2661888"/>
          <a:ext cx="6184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18450"/>
              </a:tblGrid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1.1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3.2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-1.2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87" name="Shape 787"/>
          <p:cNvSpPr txBox="1"/>
          <p:nvPr/>
        </p:nvSpPr>
        <p:spPr>
          <a:xfrm>
            <a:off x="5115450" y="3225325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</a:p>
        </p:txBody>
      </p:sp>
      <p:graphicFrame>
        <p:nvGraphicFramePr>
          <p:cNvPr id="788" name="Shape 788"/>
          <p:cNvGraphicFramePr/>
          <p:nvPr/>
        </p:nvGraphicFramePr>
        <p:xfrm>
          <a:off x="6837275" y="2661888"/>
          <a:ext cx="839950" cy="1760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39950"/>
              </a:tblGrid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-96.8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437.9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2E9"/>
                    </a:solidFill>
                  </a:tcPr>
                </a:tc>
              </a:tr>
              <a:tr h="58682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b="1"/>
                        <a:t>61.95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789" name="Shape 789"/>
          <p:cNvSpPr txBox="1"/>
          <p:nvPr/>
        </p:nvSpPr>
        <p:spPr>
          <a:xfrm>
            <a:off x="6168900" y="3225312"/>
            <a:ext cx="725700" cy="6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7732575" y="2752700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 score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7732575" y="3367662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Dog score</a:t>
            </a:r>
          </a:p>
        </p:txBody>
      </p:sp>
      <p:sp>
        <p:nvSpPr>
          <p:cNvPr id="792" name="Shape 792"/>
          <p:cNvSpPr txBox="1"/>
          <p:nvPr/>
        </p:nvSpPr>
        <p:spPr>
          <a:xfrm>
            <a:off x="7732575" y="3944287"/>
            <a:ext cx="1187700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Ship score</a:t>
            </a:r>
          </a:p>
        </p:txBody>
      </p:sp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263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1028" name="Picture 4" descr="http://cs231n.github.io/assets/wb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3" y="1828800"/>
            <a:ext cx="89759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74770" y="6578469"/>
            <a:ext cx="2876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Image Credit: Andrej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Karpathy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CS231n</a:t>
            </a:r>
          </a:p>
        </p:txBody>
      </p:sp>
    </p:spTree>
    <p:extLst>
      <p:ext uri="{BB962C8B-B14F-4D97-AF65-F5344CB8AC3E}">
        <p14:creationId xmlns:p14="http://schemas.microsoft.com/office/powerpoint/2010/main" val="12592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/>
        </p:nvSpPr>
        <p:spPr>
          <a:xfrm>
            <a:off x="4090900" y="2768825"/>
            <a:ext cx="4685100" cy="118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this thing doing?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4233875" y="16671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74" y="1506151"/>
            <a:ext cx="3680398" cy="27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dirty="0"/>
              <a:t>Interpreting a Linear </a:t>
            </a:r>
            <a:r>
              <a:rPr lang="en" dirty="0" err="1" smtClean="0"/>
              <a:t>Classifie</a:t>
            </a:r>
            <a:r>
              <a:rPr lang="en-US" dirty="0" smtClean="0"/>
              <a:t>r</a:t>
            </a:r>
            <a:endParaRPr lang="en-US" kern="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865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4377651"/>
            <a:ext cx="87344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4090900" y="2499603"/>
            <a:ext cx="4685100" cy="14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trained weights of a linear classifier trained on CIFAR-10: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4233875" y="16671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pic>
        <p:nvPicPr>
          <p:cNvPr id="811" name="Shape 8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74" y="1506151"/>
            <a:ext cx="3680398" cy="27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dirty="0"/>
              <a:t>Interpreting a Linear </a:t>
            </a:r>
            <a:r>
              <a:rPr lang="en" dirty="0" err="1" smtClean="0"/>
              <a:t>Classifie</a:t>
            </a:r>
            <a:r>
              <a:rPr lang="en-US" dirty="0" smtClean="0"/>
              <a:t>r</a:t>
            </a:r>
            <a:endParaRPr lang="en-US" kern="0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94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Shape 8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074" y="1660650"/>
            <a:ext cx="4081574" cy="299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Shape 819"/>
          <p:cNvSpPr txBox="1"/>
          <p:nvPr/>
        </p:nvSpPr>
        <p:spPr>
          <a:xfrm>
            <a:off x="5309875" y="1760475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6462587" y="266992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/>
        </p:nvSpPr>
        <p:spPr>
          <a:xfrm>
            <a:off x="5621875" y="3901000"/>
            <a:ext cx="3018300" cy="83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32x32x3 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(3072 numbers total)</a:t>
            </a:r>
          </a:p>
        </p:txBody>
      </p:sp>
      <p:pic>
        <p:nvPicPr>
          <p:cNvPr id="822" name="Shape 8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6" y="3572476"/>
            <a:ext cx="1969899" cy="15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 rotWithShape="1">
          <a:blip r:embed="rId6">
            <a:alphaModFix/>
          </a:blip>
          <a:srcRect l="40146" t="13569" r="50226"/>
          <a:stretch/>
        </p:blipFill>
        <p:spPr>
          <a:xfrm>
            <a:off x="3452675" y="4332250"/>
            <a:ext cx="840824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 rotWithShape="1">
          <a:blip r:embed="rId6">
            <a:alphaModFix/>
          </a:blip>
          <a:srcRect l="10274" t="13569" r="80851"/>
          <a:stretch/>
        </p:blipFill>
        <p:spPr>
          <a:xfrm>
            <a:off x="4293501" y="1506150"/>
            <a:ext cx="775149" cy="7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 rotWithShape="1">
          <a:blip r:embed="rId6">
            <a:alphaModFix/>
          </a:blip>
          <a:srcRect t="13569" r="90818"/>
          <a:stretch/>
        </p:blipFill>
        <p:spPr>
          <a:xfrm>
            <a:off x="787675" y="1745375"/>
            <a:ext cx="801976" cy="79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Shape 826"/>
          <p:cNvSpPr txBox="1"/>
          <p:nvPr/>
        </p:nvSpPr>
        <p:spPr>
          <a:xfrm>
            <a:off x="7317900" y="5130800"/>
            <a:ext cx="18261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Cat image</a:t>
            </a:r>
            <a:r>
              <a:rPr lang="en"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Nikita</a:t>
            </a:r>
            <a:r>
              <a:rPr lang="en"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CC-BY 2.0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0" y="5130800"/>
            <a:ext cx="1826100" cy="2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Plot created using </a:t>
            </a: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Wolfram Cloud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dirty="0"/>
              <a:t>Interpreting a Linear </a:t>
            </a:r>
            <a:r>
              <a:rPr lang="en" dirty="0" err="1" smtClean="0"/>
              <a:t>Classifie</a:t>
            </a:r>
            <a:r>
              <a:rPr lang="en-US" dirty="0" smtClean="0"/>
              <a:t>r</a:t>
            </a:r>
            <a:endParaRPr lang="en-US" kern="0" dirty="0"/>
          </a:p>
        </p:txBody>
      </p: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28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/>
        </p:nvSpPr>
        <p:spPr>
          <a:xfrm>
            <a:off x="3350837" y="2804150"/>
            <a:ext cx="2425200" cy="2379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3673037" y="3099500"/>
            <a:ext cx="1767600" cy="17676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4153037" y="3579500"/>
            <a:ext cx="807600" cy="8076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303550" y="3993950"/>
            <a:ext cx="1216500" cy="1193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Shape 836"/>
          <p:cNvSpPr/>
          <p:nvPr/>
        </p:nvSpPr>
        <p:spPr>
          <a:xfrm>
            <a:off x="1522675" y="2800350"/>
            <a:ext cx="1216500" cy="1193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Shape 837"/>
          <p:cNvSpPr/>
          <p:nvPr/>
        </p:nvSpPr>
        <p:spPr>
          <a:xfrm>
            <a:off x="1522675" y="3993950"/>
            <a:ext cx="1216500" cy="1193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Shape 838"/>
          <p:cNvSpPr/>
          <p:nvPr/>
        </p:nvSpPr>
        <p:spPr>
          <a:xfrm>
            <a:off x="300925" y="2800350"/>
            <a:ext cx="1216500" cy="1193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1" name="Shape 841"/>
          <p:cNvCxnSpPr/>
          <p:nvPr/>
        </p:nvCxnSpPr>
        <p:spPr>
          <a:xfrm>
            <a:off x="1520050" y="281480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2" name="Shape 842"/>
          <p:cNvCxnSpPr/>
          <p:nvPr/>
        </p:nvCxnSpPr>
        <p:spPr>
          <a:xfrm rot="10800000">
            <a:off x="314050" y="399395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43" name="Shape 843"/>
          <p:cNvSpPr txBox="1"/>
          <p:nvPr/>
        </p:nvSpPr>
        <p:spPr>
          <a:xfrm>
            <a:off x="235750" y="1506150"/>
            <a:ext cx="2568600" cy="113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 1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pixels &gt; 0 odd</a:t>
            </a:r>
            <a:b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" sz="1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2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pixels &gt; 0 even</a:t>
            </a:r>
          </a:p>
        </p:txBody>
      </p:sp>
      <p:cxnSp>
        <p:nvCxnSpPr>
          <p:cNvPr id="844" name="Shape 844"/>
          <p:cNvCxnSpPr/>
          <p:nvPr/>
        </p:nvCxnSpPr>
        <p:spPr>
          <a:xfrm>
            <a:off x="4556837" y="280415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45" name="Shape 845"/>
          <p:cNvCxnSpPr/>
          <p:nvPr/>
        </p:nvCxnSpPr>
        <p:spPr>
          <a:xfrm rot="10800000">
            <a:off x="3350837" y="398330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46" name="Shape 846"/>
          <p:cNvSpPr txBox="1"/>
          <p:nvPr/>
        </p:nvSpPr>
        <p:spPr>
          <a:xfrm>
            <a:off x="3573400" y="1506150"/>
            <a:ext cx="1980000" cy="13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 1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&lt;= L2 norm &lt;= 2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2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else</a:t>
            </a:r>
          </a:p>
        </p:txBody>
      </p:sp>
      <p:sp>
        <p:nvSpPr>
          <p:cNvPr id="847" name="Shape 847"/>
          <p:cNvSpPr/>
          <p:nvPr/>
        </p:nvSpPr>
        <p:spPr>
          <a:xfrm>
            <a:off x="6387650" y="2804150"/>
            <a:ext cx="2425200" cy="2379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Shape 848"/>
          <p:cNvSpPr/>
          <p:nvPr/>
        </p:nvSpPr>
        <p:spPr>
          <a:xfrm>
            <a:off x="6953350" y="4387100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9" name="Shape 849"/>
          <p:cNvCxnSpPr/>
          <p:nvPr/>
        </p:nvCxnSpPr>
        <p:spPr>
          <a:xfrm>
            <a:off x="7593650" y="2804150"/>
            <a:ext cx="0" cy="235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50" name="Shape 850"/>
          <p:cNvCxnSpPr/>
          <p:nvPr/>
        </p:nvCxnSpPr>
        <p:spPr>
          <a:xfrm rot="10800000">
            <a:off x="6387650" y="3983300"/>
            <a:ext cx="242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51" name="Shape 851"/>
          <p:cNvSpPr txBox="1"/>
          <p:nvPr/>
        </p:nvSpPr>
        <p:spPr>
          <a:xfrm>
            <a:off x="6603650" y="1506150"/>
            <a:ext cx="1980000" cy="139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Class 1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 modes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Class 2</a:t>
            </a: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else</a:t>
            </a:r>
          </a:p>
        </p:txBody>
      </p:sp>
      <p:sp>
        <p:nvSpPr>
          <p:cNvPr id="852" name="Shape 852"/>
          <p:cNvSpPr/>
          <p:nvPr/>
        </p:nvSpPr>
        <p:spPr>
          <a:xfrm>
            <a:off x="6603650" y="3224725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Shape 853"/>
          <p:cNvSpPr/>
          <p:nvPr/>
        </p:nvSpPr>
        <p:spPr>
          <a:xfrm>
            <a:off x="7929850" y="3337750"/>
            <a:ext cx="548700" cy="548700"/>
          </a:xfrm>
          <a:prstGeom prst="ellipse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dirty="0"/>
              <a:t>Hard cases for a linear classifier</a:t>
            </a:r>
            <a:endParaRPr lang="en-US" kern="0" dirty="0"/>
          </a:p>
        </p:txBody>
      </p:sp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91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599701"/>
            <a:ext cx="4314350" cy="34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0" y="5118975"/>
            <a:ext cx="45159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Cat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Car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public domain;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Frog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in the public domain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b="1" dirty="0"/>
              <a:t>So far</a:t>
            </a:r>
            <a:r>
              <a:rPr lang="en" dirty="0"/>
              <a:t>: Defined a (linear) </a:t>
            </a:r>
            <a:r>
              <a:rPr lang="en" u="sng" dirty="0"/>
              <a:t>score function</a:t>
            </a:r>
            <a:endParaRPr lang="en-US" kern="0" dirty="0"/>
          </a:p>
        </p:txBody>
      </p:sp>
      <p:sp>
        <p:nvSpPr>
          <p:cNvPr id="10" name="Shape 860"/>
          <p:cNvSpPr txBox="1"/>
          <p:nvPr/>
        </p:nvSpPr>
        <p:spPr>
          <a:xfrm>
            <a:off x="6730200" y="949500"/>
            <a:ext cx="2413800" cy="54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sp>
        <p:nvSpPr>
          <p:cNvPr id="12" name="Shape 869"/>
          <p:cNvSpPr txBox="1"/>
          <p:nvPr/>
        </p:nvSpPr>
        <p:spPr>
          <a:xfrm>
            <a:off x="5851500" y="1775600"/>
            <a:ext cx="2378100" cy="30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class scores for 3 images for some W: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can we tell whether this W is good or bad?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3971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599701"/>
            <a:ext cx="4314350" cy="34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242250" y="1995625"/>
            <a:ext cx="3264900" cy="34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eriod"/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</a:t>
            </a: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quantifies our unhappiness with the scores across the training data.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 startAt="2"/>
            </a:pPr>
            <a:r>
              <a:rPr lang="en" sz="18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 up with a way of efficiently finding the parameters that minimize the loss function. </a:t>
            </a: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(optimization)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263475" y="1429175"/>
            <a:ext cx="2372700" cy="4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TODO: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5118975"/>
            <a:ext cx="45159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Cat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Car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public domain;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Frog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in the public domain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0" y="22860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vl="0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lvl="2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lvl="3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lvl="4" algn="ctr" rtl="0" eaLnBrk="0" fontAlgn="base" hangingPunct="0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lvl="5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lvl="6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lvl="7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lvl="8" algn="ctr" rtl="0" fontAlgn="base">
              <a:spcBef>
                <a:spcPts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b="1" dirty="0"/>
              <a:t>So far</a:t>
            </a:r>
            <a:r>
              <a:rPr lang="en" dirty="0"/>
              <a:t>: Defined a (linear) </a:t>
            </a:r>
            <a:r>
              <a:rPr lang="en" u="sng" dirty="0"/>
              <a:t>score function</a:t>
            </a:r>
            <a:endParaRPr lang="en-US" kern="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16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Notation + Supervised Learning view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Modular Design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9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183" name="Shape 183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5794650" y="1082875"/>
            <a:ext cx="3265800" cy="43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tells how good our current classifier is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 dataset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image and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is (integer) label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the dataset is a sum of loss over examples: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710" y="2258250"/>
            <a:ext cx="2045006" cy="62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 rotWithShape="1">
          <a:blip r:embed="rId8">
            <a:alphaModFix/>
          </a:blip>
          <a:srcRect l="55307" r="11518"/>
          <a:stretch/>
        </p:blipFill>
        <p:spPr>
          <a:xfrm>
            <a:off x="6642824" y="3348989"/>
            <a:ext cx="307975" cy="3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 rotWithShape="1">
          <a:blip r:embed="rId8">
            <a:alphaModFix/>
          </a:blip>
          <a:srcRect l="15513" r="51310"/>
          <a:stretch/>
        </p:blipFill>
        <p:spPr>
          <a:xfrm>
            <a:off x="6642825" y="3070479"/>
            <a:ext cx="307964" cy="3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9435" y="4577759"/>
            <a:ext cx="3641554" cy="93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83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1802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576425" y="1429783"/>
            <a:ext cx="3441000" cy="21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791420" y="2030952"/>
            <a:ext cx="1860193" cy="1327764"/>
            <a:chOff x="2056784" y="1381275"/>
            <a:chExt cx="2693590" cy="1922625"/>
          </a:xfrm>
        </p:grpSpPr>
        <p:cxnSp>
          <p:nvCxnSpPr>
            <p:cNvPr id="255" name="Shape 255"/>
            <p:cNvCxnSpPr/>
            <p:nvPr/>
          </p:nvCxnSpPr>
          <p:spPr>
            <a:xfrm>
              <a:off x="2273600" y="2571750"/>
              <a:ext cx="242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6" name="Shape 256"/>
            <p:cNvCxnSpPr/>
            <p:nvPr/>
          </p:nvCxnSpPr>
          <p:spPr>
            <a:xfrm rot="10800000">
              <a:off x="3485600" y="1381275"/>
              <a:ext cx="0" cy="129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7" name="Shape 257"/>
            <p:cNvCxnSpPr/>
            <p:nvPr/>
          </p:nvCxnSpPr>
          <p:spPr>
            <a:xfrm rot="10800000">
              <a:off x="3155832" y="2468400"/>
              <a:ext cx="0" cy="20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8" name="Shape 2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12357" y="2728050"/>
              <a:ext cx="3608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56784" y="2178149"/>
              <a:ext cx="477942" cy="39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Shape 260"/>
            <p:cNvCxnSpPr/>
            <p:nvPr/>
          </p:nvCxnSpPr>
          <p:spPr>
            <a:xfrm>
              <a:off x="3974875" y="2575650"/>
              <a:ext cx="775500" cy="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2867250" y="1464125"/>
              <a:ext cx="1107600" cy="110760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2" name="Shape 262"/>
            <p:cNvSpPr/>
            <p:nvPr/>
          </p:nvSpPr>
          <p:spPr>
            <a:xfrm rot="5400000">
              <a:off x="3440650" y="2376075"/>
              <a:ext cx="231600" cy="729900"/>
            </a:xfrm>
            <a:prstGeom prst="rightBrace">
              <a:avLst>
                <a:gd name="adj1" fmla="val 57707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Shape 2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2450" y="2910300"/>
              <a:ext cx="2880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/>
        </p:nvSpPr>
        <p:spPr>
          <a:xfrm>
            <a:off x="7081750" y="1557000"/>
            <a:ext cx="15687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“Hinge loss”</a:t>
            </a:r>
          </a:p>
        </p:txBody>
      </p:sp>
      <p:sp>
        <p:nvSpPr>
          <p:cNvPr id="3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9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78" name="Shape 278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Shape 2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507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10" name="Shape 31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11" name="Shape 31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Shape 3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23" name="Shape 323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5.1 - 3.2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-1.7 - 3.2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2.9) + max(0, -3.9)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2.9</a:t>
            </a:r>
          </a:p>
        </p:txBody>
      </p:sp>
      <p:sp>
        <p:nvSpPr>
          <p:cNvPr id="324" name="Shape 324"/>
          <p:cNvSpPr/>
          <p:nvPr/>
        </p:nvSpPr>
        <p:spPr>
          <a:xfrm>
            <a:off x="1465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Shape 3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083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33" name="Shape 33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Shape 349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Shape 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6" name="Shape 356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1.3 - 4.9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2.0 - 4.9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-2.6) + max(0, -1.9)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</a:p>
        </p:txBody>
      </p:sp>
      <p:sp>
        <p:nvSpPr>
          <p:cNvPr id="358" name="Shape 358"/>
          <p:cNvSpPr/>
          <p:nvPr/>
        </p:nvSpPr>
        <p:spPr>
          <a:xfrm>
            <a:off x="28372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806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369" name="Shape 36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370" name="Shape 37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372" name="Shape 372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373" name="Shape 373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374" name="Shape 374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375" name="Shape 375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0" name="Shape 390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391" name="Shape 391"/>
          <p:cNvSpPr txBox="1"/>
          <p:nvPr/>
        </p:nvSpPr>
        <p:spPr>
          <a:xfrm>
            <a:off x="5812300" y="3956525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2.2 - (-3.1)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2.5 - (-3.1)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6.3) + max(0, 6.6)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6.3 + 6.6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12.9</a:t>
            </a:r>
          </a:p>
        </p:txBody>
      </p:sp>
      <p:sp>
        <p:nvSpPr>
          <p:cNvPr id="392" name="Shape 392"/>
          <p:cNvSpPr/>
          <p:nvPr/>
        </p:nvSpPr>
        <p:spPr>
          <a:xfrm>
            <a:off x="41326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811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402" name="Shape 40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403" name="Shape 40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over full dataset is average: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Shape 4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25" name="Shape 4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00776" y="4392700"/>
            <a:ext cx="2056317" cy="5122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5750650" y="4800375"/>
            <a:ext cx="3316800" cy="41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 = (2.9 + 0 + 12.9)/3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=</a:t>
            </a:r>
            <a:r>
              <a:rPr lang="en" sz="2200" b="1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5.27</a:t>
            </a:r>
          </a:p>
        </p:txBody>
      </p:sp>
      <p:sp>
        <p:nvSpPr>
          <p:cNvPr id="3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74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5350" y="3494650"/>
            <a:ext cx="3614173" cy="148681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>
            <a:off x="5576425" y="1429783"/>
            <a:ext cx="3441000" cy="2128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Shape 254"/>
          <p:cNvGrpSpPr/>
          <p:nvPr/>
        </p:nvGrpSpPr>
        <p:grpSpPr>
          <a:xfrm>
            <a:off x="5791420" y="2030952"/>
            <a:ext cx="1860193" cy="1327764"/>
            <a:chOff x="2056784" y="1381275"/>
            <a:chExt cx="2693590" cy="1922625"/>
          </a:xfrm>
        </p:grpSpPr>
        <p:cxnSp>
          <p:nvCxnSpPr>
            <p:cNvPr id="255" name="Shape 255"/>
            <p:cNvCxnSpPr/>
            <p:nvPr/>
          </p:nvCxnSpPr>
          <p:spPr>
            <a:xfrm>
              <a:off x="2273600" y="2571750"/>
              <a:ext cx="24240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6" name="Shape 256"/>
            <p:cNvCxnSpPr/>
            <p:nvPr/>
          </p:nvCxnSpPr>
          <p:spPr>
            <a:xfrm rot="10800000">
              <a:off x="3485600" y="1381275"/>
              <a:ext cx="0" cy="1293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57" name="Shape 257"/>
            <p:cNvCxnSpPr/>
            <p:nvPr/>
          </p:nvCxnSpPr>
          <p:spPr>
            <a:xfrm rot="10800000">
              <a:off x="3155832" y="2468400"/>
              <a:ext cx="0" cy="206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pic>
          <p:nvPicPr>
            <p:cNvPr id="258" name="Shape 2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012357" y="2728050"/>
              <a:ext cx="3608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Shape 25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056784" y="2178149"/>
              <a:ext cx="477942" cy="3936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60" name="Shape 260"/>
            <p:cNvCxnSpPr/>
            <p:nvPr/>
          </p:nvCxnSpPr>
          <p:spPr>
            <a:xfrm>
              <a:off x="3974875" y="2575650"/>
              <a:ext cx="775500" cy="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61" name="Shape 261"/>
            <p:cNvCxnSpPr/>
            <p:nvPr/>
          </p:nvCxnSpPr>
          <p:spPr>
            <a:xfrm>
              <a:off x="2867250" y="1464125"/>
              <a:ext cx="1107600" cy="1107600"/>
            </a:xfrm>
            <a:prstGeom prst="straightConnector1">
              <a:avLst/>
            </a:prstGeom>
            <a:noFill/>
            <a:ln w="76200" cap="flat" cmpd="sng">
              <a:solidFill>
                <a:srgbClr val="0000FF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62" name="Shape 262"/>
            <p:cNvSpPr/>
            <p:nvPr/>
          </p:nvSpPr>
          <p:spPr>
            <a:xfrm rot="5400000">
              <a:off x="3440650" y="2376075"/>
              <a:ext cx="231600" cy="729900"/>
            </a:xfrm>
            <a:prstGeom prst="rightBrace">
              <a:avLst>
                <a:gd name="adj1" fmla="val 57707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3" name="Shape 263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3412450" y="2910300"/>
              <a:ext cx="2880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Shape 264"/>
          <p:cNvSpPr txBox="1"/>
          <p:nvPr/>
        </p:nvSpPr>
        <p:spPr>
          <a:xfrm>
            <a:off x="7081750" y="1557000"/>
            <a:ext cx="1568700" cy="51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“Hinge loss”</a:t>
            </a:r>
          </a:p>
        </p:txBody>
      </p:sp>
      <p:pic>
        <p:nvPicPr>
          <p:cNvPr id="39" name="Picture 2" descr="http://cs231n.github.io/assets/margin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2600"/>
            <a:ext cx="8690952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6970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448" name="Shape 448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Shape 450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452" name="Shape 4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833"/>
            </a:pP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What happens to loss if car </a:t>
            </a:r>
            <a:r>
              <a:rPr lang="en-US" sz="2400" kern="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image </a:t>
            </a:r>
            <a:r>
              <a:rPr lang="en" sz="2400" kern="0" dirty="0" smtClea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scores </a:t>
            </a:r>
            <a:r>
              <a:rPr lang="en" sz="2400" kern="0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change a bit?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Shape 4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60" name="Shape 460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461" name="Shape 461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462" name="Shape 462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203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473" name="Shape 47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478" name="Shape 478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Shape 482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Shape 483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Q2: what is the min/max possible loss?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Shape 4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Shape 49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3" name="Shape 493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5436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514" name="Shape 514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Shape 515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Shape 516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518" name="Shape 5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Shape 519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Q3: At initialization W is small so all s ≈ 0.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What is the loss?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Shape 5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6" name="Shape 526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9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547" name="Shape 547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Shape 550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Shape 552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Q4: What if the sum was over all classes?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(including j = y_i)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4" name="Shape 5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59" name="Shape 559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628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574" name="Shape 574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578" name="Shape 578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579" name="Shape 579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Shape 582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584" name="Shape 5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Shape 585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Q5: What if we used mean instead of sum?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7" name="Shape 5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Shape 5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Shape 5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92" name="Shape 592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594" name="Shape 594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4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613" name="Shape 613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Shape 614"/>
          <p:cNvPicPr preferRelativeResize="0"/>
          <p:nvPr/>
        </p:nvPicPr>
        <p:blipFill rotWithShape="1">
          <a:blip r:embed="rId4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Shape 615"/>
          <p:cNvPicPr preferRelativeResize="0"/>
          <p:nvPr/>
        </p:nvPicPr>
        <p:blipFill rotWithShape="1">
          <a:blip r:embed="rId5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272825" y="981275"/>
            <a:ext cx="74739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pic>
        <p:nvPicPr>
          <p:cNvPr id="617" name="Shape 6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Shape 618"/>
          <p:cNvSpPr txBox="1"/>
          <p:nvPr/>
        </p:nvSpPr>
        <p:spPr>
          <a:xfrm>
            <a:off x="5903050" y="1031825"/>
            <a:ext cx="3222600" cy="47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Multiclass SVM loss:</a:t>
            </a:r>
          </a:p>
        </p:txBody>
      </p:sp>
      <p:sp>
        <p:nvSpPr>
          <p:cNvPr id="619" name="Shape 619"/>
          <p:cNvSpPr txBox="1"/>
          <p:nvPr/>
        </p:nvSpPr>
        <p:spPr>
          <a:xfrm>
            <a:off x="5921425" y="1497400"/>
            <a:ext cx="3128100" cy="289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an example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 is the image and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      is the (integer) label,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using the shorthand for the scores vector: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SVM loss has the form: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Q6: What if we used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400" kern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0" name="Shape 6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5395" y="1556994"/>
            <a:ext cx="723585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 rotWithShape="1">
          <a:blip r:embed="rId7">
            <a:alphaModFix/>
          </a:blip>
          <a:srcRect l="55307" r="11518"/>
          <a:stretch/>
        </p:blipFill>
        <p:spPr>
          <a:xfrm>
            <a:off x="6547025" y="2000375"/>
            <a:ext cx="240049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 rotWithShape="1">
          <a:blip r:embed="rId7">
            <a:alphaModFix/>
          </a:blip>
          <a:srcRect l="15513" r="51310"/>
          <a:stretch/>
        </p:blipFill>
        <p:spPr>
          <a:xfrm>
            <a:off x="6583400" y="1789425"/>
            <a:ext cx="240050" cy="3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79801" y="2639551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3603814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25" name="Shape 625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309300" y="482182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12.9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628" name="Shape 628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pic>
        <p:nvPicPr>
          <p:cNvPr id="629" name="Shape 6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70415" y="4670673"/>
            <a:ext cx="3006485" cy="3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61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76" y="2661250"/>
            <a:ext cx="7572001" cy="251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313" y="1805573"/>
            <a:ext cx="5790024" cy="6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Multiclass SVM Loss: Example code</a:t>
            </a:r>
            <a:endParaRPr lang="en-US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806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7" y="2217926"/>
            <a:ext cx="7201189" cy="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75" y="1636337"/>
            <a:ext cx="1952936" cy="4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301950" y="3061400"/>
            <a:ext cx="8540100" cy="20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Suppose that we found a W such that L = 0.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W unique?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71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87" y="2217926"/>
            <a:ext cx="7201189" cy="50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Shape 6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75" y="1636337"/>
            <a:ext cx="1952936" cy="4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/>
        </p:nvSpPr>
        <p:spPr>
          <a:xfrm>
            <a:off x="301950" y="3061400"/>
            <a:ext cx="8540100" cy="20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Suppose that we found a W such that L = 0.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this W unique?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3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No! 2W is also has L = 0! 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096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9" name="Shape 659"/>
          <p:cNvCxnSpPr/>
          <p:nvPr/>
        </p:nvCxnSpPr>
        <p:spPr>
          <a:xfrm>
            <a:off x="98375" y="4931025"/>
            <a:ext cx="5394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0" name="Shape 660"/>
          <p:cNvSpPr txBox="1"/>
          <p:nvPr/>
        </p:nvSpPr>
        <p:spPr>
          <a:xfrm>
            <a:off x="272825" y="981275"/>
            <a:ext cx="53139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Suppose: 3 training examples, 3 classes.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some W the scores                           are: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664" name="Shape 66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sp>
        <p:nvSpPr>
          <p:cNvPr id="667" name="Shape 667"/>
          <p:cNvSpPr txBox="1"/>
          <p:nvPr/>
        </p:nvSpPr>
        <p:spPr>
          <a:xfrm>
            <a:off x="30995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4.9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30995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</a:t>
            </a:r>
          </a:p>
        </p:txBody>
      </p:sp>
      <p:sp>
        <p:nvSpPr>
          <p:cNvPr id="669" name="Shape 669"/>
          <p:cNvSpPr txBox="1"/>
          <p:nvPr/>
        </p:nvSpPr>
        <p:spPr>
          <a:xfrm>
            <a:off x="3099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2.0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4318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-3.1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44711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2.5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44711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2.2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801" y="1336774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Shape 674"/>
          <p:cNvCxnSpPr/>
          <p:nvPr/>
        </p:nvCxnSpPr>
        <p:spPr>
          <a:xfrm>
            <a:off x="5679900" y="98127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75" name="Shape 6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117" y="1076839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76" name="Shape 676"/>
          <p:cNvSpPr txBox="1"/>
          <p:nvPr/>
        </p:nvSpPr>
        <p:spPr>
          <a:xfrm>
            <a:off x="5842725" y="1835450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1.3 - 4.9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2.0 - 4.9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-2.6) + max(0, -1.9)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</a:p>
        </p:txBody>
      </p:sp>
      <p:sp>
        <p:nvSpPr>
          <p:cNvPr id="677" name="Shape 677"/>
          <p:cNvSpPr/>
          <p:nvPr/>
        </p:nvSpPr>
        <p:spPr>
          <a:xfrm>
            <a:off x="2837225" y="325782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Shape 678"/>
          <p:cNvSpPr txBox="1"/>
          <p:nvPr/>
        </p:nvSpPr>
        <p:spPr>
          <a:xfrm>
            <a:off x="3229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98375" y="4905675"/>
            <a:ext cx="12585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Losses: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1705673" y="482183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2.9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777125" y="1527600"/>
            <a:ext cx="18477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Before: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777125" y="3450150"/>
            <a:ext cx="2981400" cy="30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W twice as large:</a:t>
            </a:r>
          </a:p>
        </p:txBody>
      </p:sp>
      <p:sp>
        <p:nvSpPr>
          <p:cNvPr id="683" name="Shape 683"/>
          <p:cNvSpPr txBox="1"/>
          <p:nvPr/>
        </p:nvSpPr>
        <p:spPr>
          <a:xfrm>
            <a:off x="5842725" y="3740450"/>
            <a:ext cx="3128100" cy="108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2.6 - 9.8 + 1)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+max(0, 4.0 - 9.8 + 1)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max(0, -6.2) + max(0, -4.8)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 + 0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</a:p>
        </p:txBody>
      </p:sp>
      <p:pic>
        <p:nvPicPr>
          <p:cNvPr id="684" name="Shape 684"/>
          <p:cNvPicPr preferRelativeResize="0"/>
          <p:nvPr/>
        </p:nvPicPr>
        <p:blipFill rotWithShape="1">
          <a:blip r:embed="rId5">
            <a:alphaModFix/>
          </a:blip>
          <a:srcRect l="13919" t="13185" b="34052"/>
          <a:stretch/>
        </p:blipFill>
        <p:spPr>
          <a:xfrm>
            <a:off x="1575512" y="1917562"/>
            <a:ext cx="1177416" cy="11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 rotWithShape="1">
          <a:blip r:embed="rId6">
            <a:alphaModFix/>
          </a:blip>
          <a:srcRect l="11760" r="15953"/>
          <a:stretch/>
        </p:blipFill>
        <p:spPr>
          <a:xfrm>
            <a:off x="2852301" y="1908662"/>
            <a:ext cx="1258551" cy="115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 rotWithShape="1">
          <a:blip r:embed="rId7">
            <a:alphaModFix/>
          </a:blip>
          <a:srcRect r="27262"/>
          <a:stretch/>
        </p:blipFill>
        <p:spPr>
          <a:xfrm>
            <a:off x="4242656" y="1913401"/>
            <a:ext cx="1119830" cy="115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317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6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843" name="Shape 843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844" name="Shape 844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848" name="Shape 848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849" name="Shape 849"/>
          <p:cNvPicPr preferRelativeResize="0"/>
          <p:nvPr/>
        </p:nvPicPr>
        <p:blipFill rotWithShape="1">
          <a:blip r:embed="rId3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0508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856" name="Shape 856"/>
          <p:cNvSpPr txBox="1"/>
          <p:nvPr/>
        </p:nvSpPr>
        <p:spPr>
          <a:xfrm>
            <a:off x="2653100" y="1882950"/>
            <a:ext cx="6391800" cy="3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 = unnormalized log probabilities of the classes.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Shape 857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858" name="Shape 858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859" name="Shape 859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861" name="Shape 861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862" name="Shape 862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302" y="2430312"/>
            <a:ext cx="1784897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64" name="Shape 864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2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871" name="Shape 871"/>
          <p:cNvSpPr txBox="1"/>
          <p:nvPr/>
        </p:nvSpPr>
        <p:spPr>
          <a:xfrm>
            <a:off x="2653100" y="1882950"/>
            <a:ext cx="6391800" cy="3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 = unnormalized log probabilities of the classes.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Shape 872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877" name="Shape 877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302" y="2430312"/>
            <a:ext cx="1784897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79" name="Shape 879"/>
          <p:cNvSpPr txBox="1"/>
          <p:nvPr/>
        </p:nvSpPr>
        <p:spPr>
          <a:xfrm>
            <a:off x="5919075" y="2409600"/>
            <a:ext cx="7137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</a:p>
        </p:txBody>
      </p:sp>
      <p:pic>
        <p:nvPicPr>
          <p:cNvPr id="880" name="Shape 8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321" y="2361946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81" name="Shape 881"/>
          <p:cNvPicPr preferRelativeResize="0"/>
          <p:nvPr/>
        </p:nvPicPr>
        <p:blipFill rotWithShape="1">
          <a:blip r:embed="rId5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104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888" name="Shape 888"/>
          <p:cNvSpPr txBox="1"/>
          <p:nvPr/>
        </p:nvSpPr>
        <p:spPr>
          <a:xfrm>
            <a:off x="2653100" y="1882950"/>
            <a:ext cx="6391800" cy="3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 = unnormalized log probabilities of the classes.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892" name="Shape 892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893" name="Shape 893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894" name="Shape 894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895" name="Shape 8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5302" y="2430312"/>
            <a:ext cx="1784897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96" name="Shape 896"/>
          <p:cNvSpPr txBox="1"/>
          <p:nvPr/>
        </p:nvSpPr>
        <p:spPr>
          <a:xfrm>
            <a:off x="5919075" y="2409600"/>
            <a:ext cx="7137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</a:p>
        </p:txBody>
      </p:sp>
      <p:pic>
        <p:nvPicPr>
          <p:cNvPr id="897" name="Shape 8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9321" y="2361946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898" name="Shape 898"/>
          <p:cNvPicPr preferRelativeResize="0"/>
          <p:nvPr/>
        </p:nvPicPr>
        <p:blipFill rotWithShape="1">
          <a:blip r:embed="rId5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Shape 899"/>
          <p:cNvSpPr/>
          <p:nvPr/>
        </p:nvSpPr>
        <p:spPr>
          <a:xfrm>
            <a:off x="5039000" y="2262125"/>
            <a:ext cx="713700" cy="777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Shape 900"/>
          <p:cNvSpPr txBox="1"/>
          <p:nvPr/>
        </p:nvSpPr>
        <p:spPr>
          <a:xfrm>
            <a:off x="5306050" y="3237425"/>
            <a:ext cx="2658900" cy="89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Softmax function</a:t>
            </a:r>
          </a:p>
        </p:txBody>
      </p: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7457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</a:t>
            </a:r>
            <a:r>
              <a:rPr lang="en-US" dirty="0" err="1" smtClean="0"/>
              <a:t>softmax</a:t>
            </a:r>
            <a:r>
              <a:rPr lang="en-US" dirty="0" smtClean="0"/>
              <a:t> called </a:t>
            </a:r>
            <a:r>
              <a:rPr lang="en-US" dirty="0" err="1" smtClean="0"/>
              <a:t>softmax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2653100" y="1882950"/>
            <a:ext cx="6391800" cy="3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 = unnormalized log probabilities of the classes.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 to maximize the log likelihood, or (for a loss function)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minimize the negative log likelihood of the correct class: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Shape 908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910" name="Shape 910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911" name="Shape 911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912" name="Shape 912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913" name="Shape 913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914" name="Shape 9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546" y="3686850"/>
            <a:ext cx="3801064" cy="4421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5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5302" y="2430312"/>
            <a:ext cx="1784897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16" name="Shape 916"/>
          <p:cNvSpPr txBox="1"/>
          <p:nvPr/>
        </p:nvSpPr>
        <p:spPr>
          <a:xfrm>
            <a:off x="5919075" y="2409600"/>
            <a:ext cx="7137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</a:p>
        </p:txBody>
      </p:sp>
      <p:pic>
        <p:nvPicPr>
          <p:cNvPr id="917" name="Shape 9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321" y="2361946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18" name="Shape 918"/>
          <p:cNvPicPr preferRelativeResize="0"/>
          <p:nvPr/>
        </p:nvPicPr>
        <p:blipFill rotWithShape="1">
          <a:blip r:embed="rId6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485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2653100" y="1882950"/>
            <a:ext cx="6391800" cy="335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scores = unnormalized log probabilities of the classes.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Want to maximize the log likelihood, or (for a loss function)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minimize the negative log likelihood of the correct class: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Shape 92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928" name="Shape 92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929" name="Shape 92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932" name="Shape 9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546" y="3686850"/>
            <a:ext cx="3801064" cy="44215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33" name="Shape 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050" y="4498263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Shape 934"/>
          <p:cNvSpPr txBox="1"/>
          <p:nvPr/>
        </p:nvSpPr>
        <p:spPr>
          <a:xfrm>
            <a:off x="2948675" y="4535250"/>
            <a:ext cx="2250600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summary:</a:t>
            </a:r>
          </a:p>
        </p:txBody>
      </p:sp>
      <p:cxnSp>
        <p:nvCxnSpPr>
          <p:cNvPr id="935" name="Shape 935"/>
          <p:cNvCxnSpPr/>
          <p:nvPr/>
        </p:nvCxnSpPr>
        <p:spPr>
          <a:xfrm>
            <a:off x="2909450" y="4394075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36" name="Shape 9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5302" y="2430312"/>
            <a:ext cx="1784897" cy="3555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37" name="Shape 937"/>
          <p:cNvSpPr txBox="1"/>
          <p:nvPr/>
        </p:nvSpPr>
        <p:spPr>
          <a:xfrm>
            <a:off x="5919075" y="2409600"/>
            <a:ext cx="7137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</a:t>
            </a:r>
          </a:p>
        </p:txBody>
      </p:sp>
      <p:pic>
        <p:nvPicPr>
          <p:cNvPr id="938" name="Shape 9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9321" y="2361946"/>
            <a:ext cx="2886577" cy="492237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939" name="Shape 939"/>
          <p:cNvPicPr preferRelativeResize="0"/>
          <p:nvPr/>
        </p:nvPicPr>
        <p:blipFill rotWithShape="1">
          <a:blip r:embed="rId7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986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Log-Likelihood / KL-Divergence / Cross-Entropy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Shape 946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952" name="Shape 952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953" name="Shape 9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1824088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Shape 954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pic>
        <p:nvPicPr>
          <p:cNvPr id="955" name="Shape 955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156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Shape 962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963" name="Shape 963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969" name="Shape 9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1824088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Shape 970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cxnSp>
        <p:nvCxnSpPr>
          <p:cNvPr id="971" name="Shape 971"/>
          <p:cNvCxnSpPr>
            <a:stCxn id="961" idx="3"/>
          </p:cNvCxnSpPr>
          <p:nvPr/>
        </p:nvCxnSpPr>
        <p:spPr>
          <a:xfrm>
            <a:off x="2545075" y="4107850"/>
            <a:ext cx="74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2" name="Shape 972"/>
          <p:cNvSpPr/>
          <p:nvPr/>
        </p:nvSpPr>
        <p:spPr>
          <a:xfrm>
            <a:off x="34633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Shape 973"/>
          <p:cNvSpPr txBox="1"/>
          <p:nvPr/>
        </p:nvSpPr>
        <p:spPr>
          <a:xfrm>
            <a:off x="3632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24.5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3404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164.0</a:t>
            </a:r>
          </a:p>
        </p:txBody>
      </p:sp>
      <p:sp>
        <p:nvSpPr>
          <p:cNvPr id="975" name="Shape 975"/>
          <p:cNvSpPr txBox="1"/>
          <p:nvPr/>
        </p:nvSpPr>
        <p:spPr>
          <a:xfrm>
            <a:off x="3556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0.18</a:t>
            </a:r>
          </a:p>
        </p:txBody>
      </p:sp>
      <p:sp>
        <p:nvSpPr>
          <p:cNvPr id="976" name="Shape 976"/>
          <p:cNvSpPr txBox="1"/>
          <p:nvPr/>
        </p:nvSpPr>
        <p:spPr>
          <a:xfrm>
            <a:off x="2637200" y="3643450"/>
            <a:ext cx="8433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2599050" y="274852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unnormalized probabilities</a:t>
            </a:r>
          </a:p>
        </p:txBody>
      </p:sp>
      <p:pic>
        <p:nvPicPr>
          <p:cNvPr id="978" name="Shape 978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833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Input: x   			(images, text, emails…)</a:t>
            </a:r>
          </a:p>
          <a:p>
            <a:endParaRPr lang="en-US" dirty="0"/>
          </a:p>
          <a:p>
            <a:r>
              <a:rPr lang="en-US" dirty="0" smtClean="0"/>
              <a:t>Output: y			(spam or non-spam…)</a:t>
            </a:r>
          </a:p>
          <a:p>
            <a:endParaRPr lang="en-US" dirty="0"/>
          </a:p>
          <a:p>
            <a:r>
              <a:rPr lang="en-US" dirty="0" smtClean="0"/>
              <a:t>(Unknown) Target Function</a:t>
            </a:r>
          </a:p>
          <a:p>
            <a:pPr lvl="1"/>
            <a:r>
              <a:rPr lang="en-US" dirty="0"/>
              <a:t>f: X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Y			(the “true” mapping / reality)</a:t>
            </a:r>
          </a:p>
          <a:p>
            <a:endParaRPr lang="en-US" dirty="0"/>
          </a:p>
          <a:p>
            <a:r>
              <a:rPr lang="en-US" dirty="0" smtClean="0"/>
              <a:t>Data  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Model / Hypothesis Class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: </a:t>
            </a:r>
            <a:r>
              <a:rPr lang="en-US" dirty="0"/>
              <a:t>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Y</a:t>
            </a:r>
          </a:p>
          <a:p>
            <a:pPr lvl="1"/>
            <a:r>
              <a:rPr lang="en-US" dirty="0" smtClean="0"/>
              <a:t>y = h(x) = sign</a:t>
            </a:r>
            <a:r>
              <a:rPr lang="en-US" dirty="0"/>
              <a:t>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Learning </a:t>
            </a:r>
            <a:r>
              <a:rPr lang="en-US" dirty="0"/>
              <a:t>= Search in hypothesis space</a:t>
            </a:r>
          </a:p>
          <a:p>
            <a:pPr lvl="1"/>
            <a:r>
              <a:rPr lang="en-US" dirty="0"/>
              <a:t>Find best h</a:t>
            </a:r>
            <a:r>
              <a:rPr lang="en-US" dirty="0" smtClean="0"/>
              <a:t> </a:t>
            </a:r>
            <a:r>
              <a:rPr lang="en-US" dirty="0"/>
              <a:t>in model class. 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9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Shape 985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992" name="Shape 9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1824088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Shape 993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cxnSp>
        <p:nvCxnSpPr>
          <p:cNvPr id="994" name="Shape 994"/>
          <p:cNvCxnSpPr>
            <a:stCxn id="984" idx="3"/>
          </p:cNvCxnSpPr>
          <p:nvPr/>
        </p:nvCxnSpPr>
        <p:spPr>
          <a:xfrm>
            <a:off x="2545075" y="4107850"/>
            <a:ext cx="74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5" name="Shape 995"/>
          <p:cNvSpPr/>
          <p:nvPr/>
        </p:nvSpPr>
        <p:spPr>
          <a:xfrm>
            <a:off x="34633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Shape 996"/>
          <p:cNvSpPr txBox="1"/>
          <p:nvPr/>
        </p:nvSpPr>
        <p:spPr>
          <a:xfrm>
            <a:off x="3632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24.5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3404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164.0</a:t>
            </a:r>
          </a:p>
        </p:txBody>
      </p:sp>
      <p:sp>
        <p:nvSpPr>
          <p:cNvPr id="998" name="Shape 998"/>
          <p:cNvSpPr txBox="1"/>
          <p:nvPr/>
        </p:nvSpPr>
        <p:spPr>
          <a:xfrm>
            <a:off x="3556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0.18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2637200" y="3643450"/>
            <a:ext cx="8433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</a:p>
        </p:txBody>
      </p:sp>
      <p:sp>
        <p:nvSpPr>
          <p:cNvPr id="1000" name="Shape 1000"/>
          <p:cNvSpPr txBox="1"/>
          <p:nvPr/>
        </p:nvSpPr>
        <p:spPr>
          <a:xfrm>
            <a:off x="2599050" y="274852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unnormalized probabilities</a:t>
            </a:r>
          </a:p>
        </p:txBody>
      </p:sp>
      <p:pic>
        <p:nvPicPr>
          <p:cNvPr id="1001" name="Shape 1001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2" name="Shape 1002"/>
          <p:cNvCxnSpPr/>
          <p:nvPr/>
        </p:nvCxnSpPr>
        <p:spPr>
          <a:xfrm>
            <a:off x="4526275" y="4107850"/>
            <a:ext cx="1080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4601775" y="3627825"/>
            <a:ext cx="16194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</a:p>
        </p:txBody>
      </p:sp>
      <p:sp>
        <p:nvSpPr>
          <p:cNvPr id="1004" name="Shape 1004"/>
          <p:cNvSpPr/>
          <p:nvPr/>
        </p:nvSpPr>
        <p:spPr>
          <a:xfrm>
            <a:off x="5825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5918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0.13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59189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5918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5664425" y="4982250"/>
            <a:ext cx="14364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probabilities</a:t>
            </a:r>
          </a:p>
        </p:txBody>
      </p:sp>
      <p:sp>
        <p:nvSpPr>
          <p:cNvPr id="2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5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Shape 1015"/>
          <p:cNvSpPr txBox="1"/>
          <p:nvPr/>
        </p:nvSpPr>
        <p:spPr>
          <a:xfrm>
            <a:off x="436475" y="1155500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017" name="Shape 1017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019" name="Shape 1019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1022" name="Shape 10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1824088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Shape 1023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cxnSp>
        <p:nvCxnSpPr>
          <p:cNvPr id="1024" name="Shape 1024"/>
          <p:cNvCxnSpPr>
            <a:stCxn id="1014" idx="3"/>
          </p:cNvCxnSpPr>
          <p:nvPr/>
        </p:nvCxnSpPr>
        <p:spPr>
          <a:xfrm>
            <a:off x="2545075" y="4107850"/>
            <a:ext cx="74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5" name="Shape 1025"/>
          <p:cNvSpPr/>
          <p:nvPr/>
        </p:nvSpPr>
        <p:spPr>
          <a:xfrm>
            <a:off x="34633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Shape 1026"/>
          <p:cNvSpPr txBox="1"/>
          <p:nvPr/>
        </p:nvSpPr>
        <p:spPr>
          <a:xfrm>
            <a:off x="3632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24.5</a:t>
            </a:r>
          </a:p>
        </p:txBody>
      </p:sp>
      <p:sp>
        <p:nvSpPr>
          <p:cNvPr id="1027" name="Shape 1027"/>
          <p:cNvSpPr txBox="1"/>
          <p:nvPr/>
        </p:nvSpPr>
        <p:spPr>
          <a:xfrm>
            <a:off x="3404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164.0</a:t>
            </a:r>
          </a:p>
        </p:txBody>
      </p:sp>
      <p:sp>
        <p:nvSpPr>
          <p:cNvPr id="1028" name="Shape 1028"/>
          <p:cNvSpPr txBox="1"/>
          <p:nvPr/>
        </p:nvSpPr>
        <p:spPr>
          <a:xfrm>
            <a:off x="3556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0.18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637200" y="3643450"/>
            <a:ext cx="8433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2599050" y="274852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unnormalized probabilities</a:t>
            </a:r>
          </a:p>
        </p:txBody>
      </p:sp>
      <p:pic>
        <p:nvPicPr>
          <p:cNvPr id="1031" name="Shape 1031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2" name="Shape 1032"/>
          <p:cNvCxnSpPr/>
          <p:nvPr/>
        </p:nvCxnSpPr>
        <p:spPr>
          <a:xfrm>
            <a:off x="4526275" y="4107850"/>
            <a:ext cx="1080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3" name="Shape 1033"/>
          <p:cNvSpPr txBox="1"/>
          <p:nvPr/>
        </p:nvSpPr>
        <p:spPr>
          <a:xfrm>
            <a:off x="4601775" y="3627825"/>
            <a:ext cx="16194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</a:p>
        </p:txBody>
      </p:sp>
      <p:sp>
        <p:nvSpPr>
          <p:cNvPr id="1034" name="Shape 1034"/>
          <p:cNvSpPr/>
          <p:nvPr/>
        </p:nvSpPr>
        <p:spPr>
          <a:xfrm>
            <a:off x="5825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Shape 1035"/>
          <p:cNvSpPr txBox="1"/>
          <p:nvPr/>
        </p:nvSpPr>
        <p:spPr>
          <a:xfrm>
            <a:off x="5918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0.13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9189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5918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5664425" y="4982250"/>
            <a:ext cx="14364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probabilities</a:t>
            </a:r>
          </a:p>
        </p:txBody>
      </p:sp>
      <p:cxnSp>
        <p:nvCxnSpPr>
          <p:cNvPr id="1039" name="Shape 1039"/>
          <p:cNvCxnSpPr/>
          <p:nvPr/>
        </p:nvCxnSpPr>
        <p:spPr>
          <a:xfrm>
            <a:off x="6942575" y="3578500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40" name="Shape 1040"/>
          <p:cNvSpPr txBox="1"/>
          <p:nvPr/>
        </p:nvSpPr>
        <p:spPr>
          <a:xfrm>
            <a:off x="7247375" y="3280500"/>
            <a:ext cx="2162100" cy="9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L_i = -log(0.13)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     = </a:t>
            </a:r>
            <a:r>
              <a:rPr lang="en" sz="2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0.89</a:t>
            </a:r>
          </a:p>
        </p:txBody>
      </p:sp>
      <p:sp>
        <p:nvSpPr>
          <p:cNvPr id="3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51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Shape 1047"/>
          <p:cNvSpPr txBox="1"/>
          <p:nvPr/>
        </p:nvSpPr>
        <p:spPr>
          <a:xfrm>
            <a:off x="84825" y="948175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1048" name="Shape 1048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049" name="Shape 1049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050" name="Shape 1050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051" name="Shape 1051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052" name="Shape 1052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62" y="1917813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Shape 1055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cxnSp>
        <p:nvCxnSpPr>
          <p:cNvPr id="1056" name="Shape 1056"/>
          <p:cNvCxnSpPr>
            <a:stCxn id="1046" idx="3"/>
          </p:cNvCxnSpPr>
          <p:nvPr/>
        </p:nvCxnSpPr>
        <p:spPr>
          <a:xfrm>
            <a:off x="2545075" y="4107850"/>
            <a:ext cx="74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7" name="Shape 1057"/>
          <p:cNvSpPr/>
          <p:nvPr/>
        </p:nvSpPr>
        <p:spPr>
          <a:xfrm>
            <a:off x="34633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Shape 1058"/>
          <p:cNvSpPr txBox="1"/>
          <p:nvPr/>
        </p:nvSpPr>
        <p:spPr>
          <a:xfrm>
            <a:off x="3632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24.5</a:t>
            </a:r>
          </a:p>
        </p:txBody>
      </p:sp>
      <p:sp>
        <p:nvSpPr>
          <p:cNvPr id="1059" name="Shape 1059"/>
          <p:cNvSpPr txBox="1"/>
          <p:nvPr/>
        </p:nvSpPr>
        <p:spPr>
          <a:xfrm>
            <a:off x="3404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164.0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556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0.18</a:t>
            </a:r>
          </a:p>
        </p:txBody>
      </p:sp>
      <p:sp>
        <p:nvSpPr>
          <p:cNvPr id="1061" name="Shape 1061"/>
          <p:cNvSpPr txBox="1"/>
          <p:nvPr/>
        </p:nvSpPr>
        <p:spPr>
          <a:xfrm>
            <a:off x="2637200" y="3643450"/>
            <a:ext cx="8433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</a:p>
        </p:txBody>
      </p:sp>
      <p:cxnSp>
        <p:nvCxnSpPr>
          <p:cNvPr id="1062" name="Shape 1062"/>
          <p:cNvCxnSpPr/>
          <p:nvPr/>
        </p:nvCxnSpPr>
        <p:spPr>
          <a:xfrm>
            <a:off x="4526275" y="4107850"/>
            <a:ext cx="1080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63" name="Shape 1063"/>
          <p:cNvSpPr txBox="1"/>
          <p:nvPr/>
        </p:nvSpPr>
        <p:spPr>
          <a:xfrm>
            <a:off x="4601775" y="3627825"/>
            <a:ext cx="16194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2599050" y="274852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unnormalized probabilities</a:t>
            </a:r>
          </a:p>
        </p:txBody>
      </p:sp>
      <p:sp>
        <p:nvSpPr>
          <p:cNvPr id="1065" name="Shape 1065"/>
          <p:cNvSpPr/>
          <p:nvPr/>
        </p:nvSpPr>
        <p:spPr>
          <a:xfrm>
            <a:off x="5825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Shape 1066"/>
          <p:cNvSpPr txBox="1"/>
          <p:nvPr/>
        </p:nvSpPr>
        <p:spPr>
          <a:xfrm>
            <a:off x="5918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0.13</a:t>
            </a:r>
          </a:p>
        </p:txBody>
      </p:sp>
      <p:sp>
        <p:nvSpPr>
          <p:cNvPr id="1067" name="Shape 1067"/>
          <p:cNvSpPr txBox="1"/>
          <p:nvPr/>
        </p:nvSpPr>
        <p:spPr>
          <a:xfrm>
            <a:off x="59189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5918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</a:t>
            </a:r>
          </a:p>
        </p:txBody>
      </p:sp>
      <p:sp>
        <p:nvSpPr>
          <p:cNvPr id="1069" name="Shape 1069"/>
          <p:cNvSpPr txBox="1"/>
          <p:nvPr/>
        </p:nvSpPr>
        <p:spPr>
          <a:xfrm>
            <a:off x="5664425" y="4982250"/>
            <a:ext cx="14364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probabilities</a:t>
            </a:r>
          </a:p>
        </p:txBody>
      </p:sp>
      <p:cxnSp>
        <p:nvCxnSpPr>
          <p:cNvPr id="1070" name="Shape 1070"/>
          <p:cNvCxnSpPr/>
          <p:nvPr/>
        </p:nvCxnSpPr>
        <p:spPr>
          <a:xfrm>
            <a:off x="6942575" y="3578500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1" name="Shape 1071"/>
          <p:cNvSpPr txBox="1"/>
          <p:nvPr/>
        </p:nvSpPr>
        <p:spPr>
          <a:xfrm>
            <a:off x="7247375" y="3280500"/>
            <a:ext cx="2162100" cy="9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L_i = -log(0.13)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     = </a:t>
            </a:r>
            <a:r>
              <a:rPr lang="en" sz="2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0.89</a:t>
            </a:r>
          </a:p>
        </p:txBody>
      </p:sp>
      <p:sp>
        <p:nvSpPr>
          <p:cNvPr id="1072" name="Shape 1072"/>
          <p:cNvSpPr txBox="1"/>
          <p:nvPr/>
        </p:nvSpPr>
        <p:spPr>
          <a:xfrm>
            <a:off x="5669900" y="1602250"/>
            <a:ext cx="3293700" cy="14196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What is the min/max possible loss L_i?</a:t>
            </a:r>
          </a:p>
        </p:txBody>
      </p:sp>
      <p:pic>
        <p:nvPicPr>
          <p:cNvPr id="1073" name="Shape 1073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041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/>
          <p:nvPr/>
        </p:nvSpPr>
        <p:spPr>
          <a:xfrm>
            <a:off x="14821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Shape 1080"/>
          <p:cNvSpPr txBox="1"/>
          <p:nvPr/>
        </p:nvSpPr>
        <p:spPr>
          <a:xfrm>
            <a:off x="84825" y="948175"/>
            <a:ext cx="8307300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Classifier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(Multinomial Logistic Regression)</a:t>
            </a:r>
          </a:p>
        </p:txBody>
      </p:sp>
      <p:sp>
        <p:nvSpPr>
          <p:cNvPr id="1081" name="Shape 1081"/>
          <p:cNvSpPr txBox="1"/>
          <p:nvPr/>
        </p:nvSpPr>
        <p:spPr>
          <a:xfrm>
            <a:off x="125125" y="3276775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cat</a:t>
            </a:r>
          </a:p>
        </p:txBody>
      </p:sp>
      <p:sp>
        <p:nvSpPr>
          <p:cNvPr id="1082" name="Shape 1082"/>
          <p:cNvSpPr txBox="1"/>
          <p:nvPr/>
        </p:nvSpPr>
        <p:spPr>
          <a:xfrm>
            <a:off x="125125" y="44338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frog</a:t>
            </a:r>
          </a:p>
        </p:txBody>
      </p:sp>
      <p:sp>
        <p:nvSpPr>
          <p:cNvPr id="1083" name="Shape 1083"/>
          <p:cNvSpPr txBox="1"/>
          <p:nvPr/>
        </p:nvSpPr>
        <p:spPr>
          <a:xfrm>
            <a:off x="125125" y="3856300"/>
            <a:ext cx="13146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</a:t>
            </a:r>
          </a:p>
        </p:txBody>
      </p:sp>
      <p:sp>
        <p:nvSpPr>
          <p:cNvPr id="1084" name="Shape 1084"/>
          <p:cNvSpPr txBox="1"/>
          <p:nvPr/>
        </p:nvSpPr>
        <p:spPr>
          <a:xfrm>
            <a:off x="16517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3.2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16517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15755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-1.7</a:t>
            </a:r>
          </a:p>
        </p:txBody>
      </p:sp>
      <p:pic>
        <p:nvPicPr>
          <p:cNvPr id="1087" name="Shape 10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862" y="1917813"/>
            <a:ext cx="2614024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 txBox="1"/>
          <p:nvPr/>
        </p:nvSpPr>
        <p:spPr>
          <a:xfrm>
            <a:off x="501775" y="498225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unnormalized log probabilities</a:t>
            </a:r>
          </a:p>
        </p:txBody>
      </p:sp>
      <p:cxnSp>
        <p:nvCxnSpPr>
          <p:cNvPr id="1089" name="Shape 1089"/>
          <p:cNvCxnSpPr>
            <a:stCxn id="1079" idx="3"/>
          </p:cNvCxnSpPr>
          <p:nvPr/>
        </p:nvCxnSpPr>
        <p:spPr>
          <a:xfrm>
            <a:off x="2545075" y="4107850"/>
            <a:ext cx="74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0" name="Shape 1090"/>
          <p:cNvSpPr/>
          <p:nvPr/>
        </p:nvSpPr>
        <p:spPr>
          <a:xfrm>
            <a:off x="34633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Shape 1091"/>
          <p:cNvSpPr txBox="1"/>
          <p:nvPr/>
        </p:nvSpPr>
        <p:spPr>
          <a:xfrm>
            <a:off x="3632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24.5</a:t>
            </a:r>
          </a:p>
        </p:txBody>
      </p:sp>
      <p:sp>
        <p:nvSpPr>
          <p:cNvPr id="1092" name="Shape 1092"/>
          <p:cNvSpPr txBox="1"/>
          <p:nvPr/>
        </p:nvSpPr>
        <p:spPr>
          <a:xfrm>
            <a:off x="34043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164.0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35567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0.18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2637200" y="3643450"/>
            <a:ext cx="8433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</a:p>
        </p:txBody>
      </p:sp>
      <p:cxnSp>
        <p:nvCxnSpPr>
          <p:cNvPr id="1095" name="Shape 1095"/>
          <p:cNvCxnSpPr/>
          <p:nvPr/>
        </p:nvCxnSpPr>
        <p:spPr>
          <a:xfrm>
            <a:off x="4526275" y="4107850"/>
            <a:ext cx="10809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96" name="Shape 1096"/>
          <p:cNvSpPr txBox="1"/>
          <p:nvPr/>
        </p:nvSpPr>
        <p:spPr>
          <a:xfrm>
            <a:off x="4601775" y="3627825"/>
            <a:ext cx="1619400" cy="2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2599050" y="2748525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unnormalized probabilities</a:t>
            </a:r>
          </a:p>
        </p:txBody>
      </p:sp>
      <p:sp>
        <p:nvSpPr>
          <p:cNvPr id="1098" name="Shape 1098"/>
          <p:cNvSpPr/>
          <p:nvPr/>
        </p:nvSpPr>
        <p:spPr>
          <a:xfrm>
            <a:off x="5825575" y="3272650"/>
            <a:ext cx="1062900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Shape 1099"/>
          <p:cNvSpPr txBox="1"/>
          <p:nvPr/>
        </p:nvSpPr>
        <p:spPr>
          <a:xfrm>
            <a:off x="5918925" y="32483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0.13</a:t>
            </a:r>
          </a:p>
        </p:txBody>
      </p:sp>
      <p:sp>
        <p:nvSpPr>
          <p:cNvPr id="1100" name="Shape 1100"/>
          <p:cNvSpPr txBox="1"/>
          <p:nvPr/>
        </p:nvSpPr>
        <p:spPr>
          <a:xfrm>
            <a:off x="5918925" y="37817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0.87</a:t>
            </a:r>
          </a:p>
        </p:txBody>
      </p:sp>
      <p:sp>
        <p:nvSpPr>
          <p:cNvPr id="1101" name="Shape 1101"/>
          <p:cNvSpPr txBox="1"/>
          <p:nvPr/>
        </p:nvSpPr>
        <p:spPr>
          <a:xfrm>
            <a:off x="5918925" y="4315175"/>
            <a:ext cx="12111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0.00</a:t>
            </a:r>
          </a:p>
        </p:txBody>
      </p:sp>
      <p:sp>
        <p:nvSpPr>
          <p:cNvPr id="1102" name="Shape 1102"/>
          <p:cNvSpPr txBox="1"/>
          <p:nvPr/>
        </p:nvSpPr>
        <p:spPr>
          <a:xfrm>
            <a:off x="5664425" y="4982250"/>
            <a:ext cx="14364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probabilities</a:t>
            </a:r>
          </a:p>
        </p:txBody>
      </p:sp>
      <p:cxnSp>
        <p:nvCxnSpPr>
          <p:cNvPr id="1103" name="Shape 1103"/>
          <p:cNvCxnSpPr/>
          <p:nvPr/>
        </p:nvCxnSpPr>
        <p:spPr>
          <a:xfrm>
            <a:off x="6942575" y="3578500"/>
            <a:ext cx="2274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04" name="Shape 1104"/>
          <p:cNvSpPr txBox="1"/>
          <p:nvPr/>
        </p:nvSpPr>
        <p:spPr>
          <a:xfrm>
            <a:off x="7247375" y="3280500"/>
            <a:ext cx="2162100" cy="9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L_i = -log(0.13)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      = </a:t>
            </a:r>
            <a:r>
              <a:rPr lang="en" sz="2000" b="1" kern="0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0.89</a:t>
            </a:r>
          </a:p>
        </p:txBody>
      </p:sp>
      <p:sp>
        <p:nvSpPr>
          <p:cNvPr id="1105" name="Shape 1105"/>
          <p:cNvSpPr txBox="1"/>
          <p:nvPr/>
        </p:nvSpPr>
        <p:spPr>
          <a:xfrm>
            <a:off x="5669900" y="1602250"/>
            <a:ext cx="3293700" cy="14850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Q2: Usually at initialization W is small so all </a:t>
            </a: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 ≈ 0.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2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What is the loss?</a:t>
            </a:r>
          </a:p>
        </p:txBody>
      </p:sp>
      <p:pic>
        <p:nvPicPr>
          <p:cNvPr id="1106" name="Shape 1106"/>
          <p:cNvPicPr preferRelativeResize="0"/>
          <p:nvPr/>
        </p:nvPicPr>
        <p:blipFill rotWithShape="1">
          <a:blip r:embed="rId4">
            <a:alphaModFix/>
          </a:blip>
          <a:srcRect l="13919" t="13185" b="34052"/>
          <a:stretch/>
        </p:blipFill>
        <p:spPr>
          <a:xfrm>
            <a:off x="1388337" y="1934275"/>
            <a:ext cx="1177416" cy="1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505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Shape 1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" y="893325"/>
            <a:ext cx="8837399" cy="4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0373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/>
        </p:nvSpPr>
        <p:spPr>
          <a:xfrm>
            <a:off x="345075" y="103762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vs. SVM</a:t>
            </a:r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9160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2005750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070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/>
        </p:nvSpPr>
        <p:spPr>
          <a:xfrm>
            <a:off x="345075" y="103762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vs. SVM</a:t>
            </a:r>
          </a:p>
        </p:txBody>
      </p:sp>
      <p:pic>
        <p:nvPicPr>
          <p:cNvPr id="1127" name="Shape 1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9160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Shape 1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2005750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 txBox="1"/>
          <p:nvPr/>
        </p:nvSpPr>
        <p:spPr>
          <a:xfrm>
            <a:off x="286750" y="2937100"/>
            <a:ext cx="36627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 scores: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-2, 3]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9, 9]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" sz="3000" kern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-100, -100]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</a:p>
        </p:txBody>
      </p:sp>
      <p:pic>
        <p:nvPicPr>
          <p:cNvPr id="1130" name="Shape 1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3252" y="4894194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131" name="Shape 1131"/>
          <p:cNvCxnSpPr/>
          <p:nvPr/>
        </p:nvCxnSpPr>
        <p:spPr>
          <a:xfrm>
            <a:off x="-7850" y="2786425"/>
            <a:ext cx="9191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32" name="Shape 1132"/>
          <p:cNvSpPr txBox="1"/>
          <p:nvPr/>
        </p:nvSpPr>
        <p:spPr>
          <a:xfrm>
            <a:off x="4274000" y="291975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Q: Suppose I take a datapoint and I jiggle a bit (changing its score slightly). What happens to the loss in both cases?</a:t>
            </a:r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197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40" name="Shape 1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Shape 1141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42" name="Shape 1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Shape 1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Shape 1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Shape 1146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47" name="Shape 1147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58" name="Shape 1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4334150" y="984900"/>
            <a:ext cx="4248300" cy="59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do we find the best W?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Reality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00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Reality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952279" y="1620028"/>
            <a:ext cx="1404445" cy="1006099"/>
            <a:chOff x="4952279" y="1620028"/>
            <a:chExt cx="1404445" cy="1006099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5009113" y="1620028"/>
              <a:ext cx="1106974" cy="10060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9062357">
              <a:off x="4952279" y="2073172"/>
              <a:ext cx="14044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Modeling Error</a:t>
              </a:r>
              <a:endParaRPr lang="en-US" sz="1400" dirty="0"/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914400" y="2438400"/>
            <a:ext cx="5334000" cy="304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 rot="255972">
            <a:off x="3297294" y="2286000"/>
            <a:ext cx="140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 class</a:t>
            </a:r>
            <a:endParaRPr lang="en-US" sz="1800" dirty="0"/>
          </a:p>
        </p:txBody>
      </p: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892040" y="260604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581400" y="329184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18560" y="2674620"/>
            <a:ext cx="1248523" cy="836782"/>
            <a:chOff x="3718560" y="2674620"/>
            <a:chExt cx="1248523" cy="836782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3718560" y="2674620"/>
              <a:ext cx="1173480" cy="6858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780749">
              <a:off x="3944259" y="2988182"/>
              <a:ext cx="102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Estimation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4739640" y="413004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512169" y="3408913"/>
            <a:ext cx="1247558" cy="867476"/>
            <a:chOff x="3512169" y="3408913"/>
            <a:chExt cx="1247558" cy="86747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3698473" y="3408913"/>
              <a:ext cx="1061254" cy="7412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139530">
              <a:off x="3512169" y="3753169"/>
              <a:ext cx="1182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Optimization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grpSp>
        <p:nvGrpSpPr>
          <p:cNvPr id="77" name="Shape 335"/>
          <p:cNvGrpSpPr/>
          <p:nvPr/>
        </p:nvGrpSpPr>
        <p:grpSpPr>
          <a:xfrm>
            <a:off x="2084846" y="1505615"/>
            <a:ext cx="834091" cy="2020280"/>
            <a:chOff x="3572521" y="2326840"/>
            <a:chExt cx="834091" cy="2020280"/>
          </a:xfrm>
        </p:grpSpPr>
        <p:sp>
          <p:nvSpPr>
            <p:cNvPr id="78" name="Shape 336"/>
            <p:cNvSpPr/>
            <p:nvPr/>
          </p:nvSpPr>
          <p:spPr>
            <a:xfrm>
              <a:off x="3575921" y="3601498"/>
              <a:ext cx="830691" cy="108926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</a:p>
          </p:txBody>
        </p:sp>
        <p:sp>
          <p:nvSpPr>
            <p:cNvPr id="79" name="Shape 337"/>
            <p:cNvSpPr/>
            <p:nvPr/>
          </p:nvSpPr>
          <p:spPr>
            <a:xfrm>
              <a:off x="3575921" y="3760672"/>
              <a:ext cx="830691" cy="108926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80" name="Shape 338"/>
            <p:cNvSpPr/>
            <p:nvPr/>
          </p:nvSpPr>
          <p:spPr>
            <a:xfrm>
              <a:off x="3575921" y="3919846"/>
              <a:ext cx="830691" cy="108926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5x5 conv, 256</a:t>
              </a:r>
            </a:p>
          </p:txBody>
        </p:sp>
        <p:sp>
          <p:nvSpPr>
            <p:cNvPr id="81" name="Shape 339"/>
            <p:cNvSpPr/>
            <p:nvPr/>
          </p:nvSpPr>
          <p:spPr>
            <a:xfrm>
              <a:off x="3575921" y="4079021"/>
              <a:ext cx="830691" cy="108926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11x11 conv, 96</a:t>
              </a:r>
            </a:p>
          </p:txBody>
        </p:sp>
        <p:sp>
          <p:nvSpPr>
            <p:cNvPr id="82" name="Shape 340"/>
            <p:cNvSpPr/>
            <p:nvPr/>
          </p:nvSpPr>
          <p:spPr>
            <a:xfrm>
              <a:off x="3575921" y="4238195"/>
              <a:ext cx="830691" cy="108926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</a:p>
          </p:txBody>
        </p:sp>
        <p:sp>
          <p:nvSpPr>
            <p:cNvPr id="83" name="Shape 341"/>
            <p:cNvSpPr/>
            <p:nvPr/>
          </p:nvSpPr>
          <p:spPr>
            <a:xfrm>
              <a:off x="3572521" y="3441062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84" name="Shape 342"/>
            <p:cNvSpPr/>
            <p:nvPr/>
          </p:nvSpPr>
          <p:spPr>
            <a:xfrm>
              <a:off x="3572521" y="3281888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384</a:t>
              </a:r>
            </a:p>
          </p:txBody>
        </p:sp>
        <p:sp>
          <p:nvSpPr>
            <p:cNvPr id="85" name="Shape 343"/>
            <p:cNvSpPr/>
            <p:nvPr/>
          </p:nvSpPr>
          <p:spPr>
            <a:xfrm>
              <a:off x="3572521" y="3122714"/>
              <a:ext cx="830700" cy="108900"/>
            </a:xfrm>
            <a:prstGeom prst="rect">
              <a:avLst/>
            </a:prstGeom>
            <a:solidFill>
              <a:srgbClr val="FCE5CD"/>
            </a:solidFill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99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3x3 conv, 256</a:t>
              </a:r>
            </a:p>
          </p:txBody>
        </p:sp>
        <p:sp>
          <p:nvSpPr>
            <p:cNvPr id="86" name="Shape 344"/>
            <p:cNvSpPr/>
            <p:nvPr/>
          </p:nvSpPr>
          <p:spPr>
            <a:xfrm>
              <a:off x="3572521" y="2963540"/>
              <a:ext cx="830700" cy="108900"/>
            </a:xfrm>
            <a:prstGeom prst="rect">
              <a:avLst/>
            </a:prstGeom>
            <a:solidFill>
              <a:srgbClr val="C9DAF8"/>
            </a:solidFill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A86E8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Pool</a:t>
              </a:r>
            </a:p>
          </p:txBody>
        </p:sp>
        <p:sp>
          <p:nvSpPr>
            <p:cNvPr id="87" name="Shape 345"/>
            <p:cNvSpPr/>
            <p:nvPr/>
          </p:nvSpPr>
          <p:spPr>
            <a:xfrm>
              <a:off x="3572521" y="2804364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</a:p>
          </p:txBody>
        </p:sp>
        <p:sp>
          <p:nvSpPr>
            <p:cNvPr id="88" name="Shape 346"/>
            <p:cNvSpPr/>
            <p:nvPr/>
          </p:nvSpPr>
          <p:spPr>
            <a:xfrm>
              <a:off x="3572521" y="2645190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4096</a:t>
              </a:r>
            </a:p>
          </p:txBody>
        </p:sp>
        <p:sp>
          <p:nvSpPr>
            <p:cNvPr id="89" name="Shape 347"/>
            <p:cNvSpPr/>
            <p:nvPr/>
          </p:nvSpPr>
          <p:spPr>
            <a:xfrm>
              <a:off x="3572521" y="2326840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</a:p>
          </p:txBody>
        </p:sp>
        <p:sp>
          <p:nvSpPr>
            <p:cNvPr id="90" name="Shape 348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1000</a:t>
              </a:r>
            </a:p>
          </p:txBody>
        </p:sp>
      </p:grpSp>
      <p:sp>
        <p:nvSpPr>
          <p:cNvPr id="91" name="Shape 377"/>
          <p:cNvSpPr txBox="1"/>
          <p:nvPr/>
        </p:nvSpPr>
        <p:spPr>
          <a:xfrm>
            <a:off x="2028480" y="1161509"/>
            <a:ext cx="874800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err="1"/>
              <a:t>AlexNet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302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Reality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914400" y="2438400"/>
            <a:ext cx="5334000" cy="3048000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453640" y="3858157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90800" y="3497580"/>
            <a:ext cx="1085411" cy="671668"/>
            <a:chOff x="2590800" y="3497580"/>
            <a:chExt cx="1085411" cy="671668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590800" y="3497580"/>
              <a:ext cx="762000" cy="4291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839628">
              <a:off x="2653387" y="3646028"/>
              <a:ext cx="102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Estimation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2667000" y="41148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514" y="3810000"/>
            <a:ext cx="523220" cy="1182460"/>
            <a:chOff x="2200074" y="3914243"/>
            <a:chExt cx="523220" cy="1182460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479273" y="4079473"/>
              <a:ext cx="116374" cy="1596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966218">
              <a:off x="1870454" y="4243863"/>
              <a:ext cx="1182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Optimization</a:t>
              </a:r>
              <a:br>
                <a:rPr lang="en-US" sz="1400" dirty="0" smtClean="0"/>
              </a:br>
              <a:r>
                <a:rPr lang="en-US" sz="1400" dirty="0" smtClean="0"/>
                <a:t>Error = 0</a:t>
              </a:r>
              <a:endParaRPr lang="en-US" sz="1400" dirty="0"/>
            </a:p>
          </p:txBody>
        </p:sp>
      </p:grpSp>
      <p:sp>
        <p:nvSpPr>
          <p:cNvPr id="44" name="Oval 43"/>
          <p:cNvSpPr/>
          <p:nvPr/>
        </p:nvSpPr>
        <p:spPr bwMode="auto">
          <a:xfrm>
            <a:off x="990600" y="3196770"/>
            <a:ext cx="2667000" cy="152763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9" name="Straight Arrow Connector 28"/>
          <p:cNvCxnSpPr>
            <a:stCxn id="27" idx="7"/>
            <a:endCxn id="15" idx="3"/>
          </p:cNvCxnSpPr>
          <p:nvPr/>
        </p:nvCxnSpPr>
        <p:spPr bwMode="auto">
          <a:xfrm flipV="1">
            <a:off x="3469873" y="1620028"/>
            <a:ext cx="2646214" cy="18290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352800" y="34290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 rot="19476700">
            <a:off x="3970174" y="2664237"/>
            <a:ext cx="140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Modeling Error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571769">
            <a:off x="926193" y="4329398"/>
            <a:ext cx="140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 class</a:t>
            </a:r>
            <a:endParaRPr lang="en-US" sz="1800" dirty="0"/>
          </a:p>
        </p:txBody>
      </p:sp>
      <p:grpSp>
        <p:nvGrpSpPr>
          <p:cNvPr id="66" name="Shape 335"/>
          <p:cNvGrpSpPr/>
          <p:nvPr/>
        </p:nvGrpSpPr>
        <p:grpSpPr>
          <a:xfrm>
            <a:off x="1680509" y="3052394"/>
            <a:ext cx="834091" cy="452806"/>
            <a:chOff x="3572521" y="2326840"/>
            <a:chExt cx="834091" cy="452806"/>
          </a:xfrm>
        </p:grpSpPr>
        <p:sp>
          <p:nvSpPr>
            <p:cNvPr id="71" name="Shape 340"/>
            <p:cNvSpPr/>
            <p:nvPr/>
          </p:nvSpPr>
          <p:spPr>
            <a:xfrm>
              <a:off x="3575921" y="2670720"/>
              <a:ext cx="830691" cy="108926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</a:p>
          </p:txBody>
        </p:sp>
        <p:sp>
          <p:nvSpPr>
            <p:cNvPr id="78" name="Shape 347"/>
            <p:cNvSpPr/>
            <p:nvPr/>
          </p:nvSpPr>
          <p:spPr>
            <a:xfrm>
              <a:off x="3572521" y="2326840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</a:p>
          </p:txBody>
        </p:sp>
        <p:sp>
          <p:nvSpPr>
            <p:cNvPr id="79" name="Shape 348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 dirty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</a:t>
              </a:r>
              <a:r>
                <a:rPr lang="en-US" sz="700" dirty="0" smtClean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HxWx3</a:t>
              </a:r>
              <a:endParaRPr lang="en" sz="700" dirty="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0" name="Shape 377"/>
          <p:cNvSpPr txBox="1"/>
          <p:nvPr/>
        </p:nvSpPr>
        <p:spPr>
          <a:xfrm>
            <a:off x="914400" y="2708288"/>
            <a:ext cx="2294286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Multi-class Logistic Regression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05938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48577</TotalTime>
  <Words>3581</Words>
  <Application>Microsoft Macintosh PowerPoint</Application>
  <PresentationFormat>On-screen Show (4:3)</PresentationFormat>
  <Paragraphs>1057</Paragraphs>
  <Slides>68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Arial Narrow</vt:lpstr>
      <vt:lpstr>Helvetica Neue</vt:lpstr>
      <vt:lpstr>Helvetica Neue Light</vt:lpstr>
      <vt:lpstr>ＭＳ Ｐゴシック</vt:lpstr>
      <vt:lpstr>Osaka</vt:lpstr>
      <vt:lpstr>Symbol</vt:lpstr>
      <vt:lpstr>Wingdings</vt:lpstr>
      <vt:lpstr>Arial</vt:lpstr>
      <vt:lpstr>pictures</vt:lpstr>
      <vt:lpstr>Blank Presentation</vt:lpstr>
      <vt:lpstr>CS 7643: Deep Learning</vt:lpstr>
      <vt:lpstr>Administrativia</vt:lpstr>
      <vt:lpstr>Plan for Today</vt:lpstr>
      <vt:lpstr>Notation</vt:lpstr>
      <vt:lpstr>Supervised Learning</vt:lpstr>
      <vt:lpstr>Supervised Learning</vt:lpstr>
      <vt:lpstr>Error Decomposition</vt:lpstr>
      <vt:lpstr>Error Decomposition</vt:lpstr>
      <vt:lpstr>Error Decomposition</vt:lpstr>
      <vt:lpstr>Error Decomposition</vt:lpstr>
      <vt:lpstr>Error Decomposition</vt:lpstr>
      <vt:lpstr>PowerPoint Presentation</vt:lpstr>
      <vt:lpstr>PowerPoint Presentation</vt:lpstr>
      <vt:lpstr>Image Captioning</vt:lpstr>
      <vt:lpstr>Visual Question Answering</vt:lpstr>
      <vt:lpstr>Visual Dialog</vt:lpstr>
      <vt:lpstr>Recall CIFAR10</vt:lpstr>
      <vt:lpstr>Parametric Approach</vt:lpstr>
      <vt:lpstr>Parametric Approach: Linear Classifier</vt:lpstr>
      <vt:lpstr>Parametric Approach: Linear Classifier</vt:lpstr>
      <vt:lpstr>Parametric Approach: Linear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Multiclass SVM Loss: Example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softmax called softmax?</vt:lpstr>
      <vt:lpstr>PowerPoint Presentation</vt:lpstr>
      <vt:lpstr>PowerPoint Presentation</vt:lpstr>
      <vt:lpstr>Log-Likelihood / KL-Divergence / Cross-Entropy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Recap</vt:lpstr>
    </vt:vector>
  </TitlesOfParts>
  <Manager/>
  <Company>Virginia Tech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Dhruv Batra</cp:lastModifiedBy>
  <cp:revision>2645</cp:revision>
  <cp:lastPrinted>2015-04-01T17:45:43Z</cp:lastPrinted>
  <dcterms:created xsi:type="dcterms:W3CDTF">2013-03-06T19:31:42Z</dcterms:created>
  <dcterms:modified xsi:type="dcterms:W3CDTF">2017-08-30T22:17:00Z</dcterms:modified>
  <cp:category/>
</cp:coreProperties>
</file>